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32" r:id="rId1"/>
  </p:sldMasterIdLst>
  <p:notesMasterIdLst>
    <p:notesMasterId r:id="rId34"/>
  </p:notesMasterIdLst>
  <p:handoutMasterIdLst>
    <p:handoutMasterId r:id="rId35"/>
  </p:handoutMasterIdLst>
  <p:sldIdLst>
    <p:sldId id="263" r:id="rId2"/>
    <p:sldId id="299" r:id="rId3"/>
    <p:sldId id="302" r:id="rId4"/>
    <p:sldId id="303" r:id="rId5"/>
    <p:sldId id="333" r:id="rId6"/>
    <p:sldId id="304" r:id="rId7"/>
    <p:sldId id="300" r:id="rId8"/>
    <p:sldId id="332" r:id="rId9"/>
    <p:sldId id="305" r:id="rId10"/>
    <p:sldId id="310" r:id="rId11"/>
    <p:sldId id="311" r:id="rId12"/>
    <p:sldId id="330" r:id="rId13"/>
    <p:sldId id="338" r:id="rId14"/>
    <p:sldId id="337" r:id="rId15"/>
    <p:sldId id="334" r:id="rId16"/>
    <p:sldId id="315" r:id="rId17"/>
    <p:sldId id="313" r:id="rId18"/>
    <p:sldId id="319" r:id="rId19"/>
    <p:sldId id="321" r:id="rId20"/>
    <p:sldId id="322" r:id="rId21"/>
    <p:sldId id="326" r:id="rId22"/>
    <p:sldId id="341" r:id="rId23"/>
    <p:sldId id="320" r:id="rId24"/>
    <p:sldId id="335" r:id="rId25"/>
    <p:sldId id="336" r:id="rId26"/>
    <p:sldId id="323" r:id="rId27"/>
    <p:sldId id="325" r:id="rId28"/>
    <p:sldId id="339" r:id="rId29"/>
    <p:sldId id="342" r:id="rId30"/>
    <p:sldId id="329" r:id="rId31"/>
    <p:sldId id="344" r:id="rId32"/>
    <p:sldId id="345" r:id="rId33"/>
  </p:sldIdLst>
  <p:sldSz cx="9144000" cy="6858000" type="screen4x3"/>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23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5" d="100"/>
          <a:sy n="75" d="100"/>
        </p:scale>
        <p:origin x="-2184" y="-108"/>
      </p:cViewPr>
      <p:guideLst>
        <p:guide orient="horz" pos="3108"/>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18831" cy="493474"/>
          </a:xfrm>
          <a:prstGeom prst="rect">
            <a:avLst/>
          </a:prstGeom>
        </p:spPr>
        <p:txBody>
          <a:bodyPr vert="horz" lIns="90672" tIns="45336" rIns="90672" bIns="4533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4" y="1"/>
            <a:ext cx="2918831" cy="493474"/>
          </a:xfrm>
          <a:prstGeom prst="rect">
            <a:avLst/>
          </a:prstGeom>
        </p:spPr>
        <p:txBody>
          <a:bodyPr vert="horz" lIns="90672" tIns="45336" rIns="90672" bIns="45336" rtlCol="0"/>
          <a:lstStyle>
            <a:lvl1pPr algn="r">
              <a:defRPr sz="1200"/>
            </a:lvl1pPr>
          </a:lstStyle>
          <a:p>
            <a:fld id="{3D54074A-AF24-4760-B1CC-3A76A3525EC5}" type="datetimeFigureOut">
              <a:rPr kumimoji="1" lang="ja-JP" altLang="en-US" smtClean="0"/>
              <a:t>2015/5/9</a:t>
            </a:fld>
            <a:endParaRPr kumimoji="1" lang="ja-JP" altLang="en-US"/>
          </a:p>
        </p:txBody>
      </p:sp>
      <p:sp>
        <p:nvSpPr>
          <p:cNvPr id="4" name="フッター プレースホルダー 3"/>
          <p:cNvSpPr>
            <a:spLocks noGrp="1"/>
          </p:cNvSpPr>
          <p:nvPr>
            <p:ph type="ftr" sz="quarter" idx="2"/>
          </p:nvPr>
        </p:nvSpPr>
        <p:spPr>
          <a:xfrm>
            <a:off x="0" y="9374301"/>
            <a:ext cx="2918831" cy="493474"/>
          </a:xfrm>
          <a:prstGeom prst="rect">
            <a:avLst/>
          </a:prstGeom>
        </p:spPr>
        <p:txBody>
          <a:bodyPr vert="horz" lIns="90672" tIns="45336" rIns="90672" bIns="4533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4" y="9374301"/>
            <a:ext cx="2918831" cy="493474"/>
          </a:xfrm>
          <a:prstGeom prst="rect">
            <a:avLst/>
          </a:prstGeom>
        </p:spPr>
        <p:txBody>
          <a:bodyPr vert="horz" lIns="90672" tIns="45336" rIns="90672" bIns="45336" rtlCol="0" anchor="b"/>
          <a:lstStyle>
            <a:lvl1pPr algn="r">
              <a:defRPr sz="1200"/>
            </a:lvl1pPr>
          </a:lstStyle>
          <a:p>
            <a:fld id="{92101DDC-A5F0-429F-AA3A-BDB0EDD01F76}" type="slidenum">
              <a:rPr kumimoji="1" lang="ja-JP" altLang="en-US" smtClean="0"/>
              <a:t>‹#›</a:t>
            </a:fld>
            <a:endParaRPr kumimoji="1" lang="ja-JP" altLang="en-US"/>
          </a:p>
        </p:txBody>
      </p:sp>
    </p:spTree>
    <p:extLst>
      <p:ext uri="{BB962C8B-B14F-4D97-AF65-F5344CB8AC3E}">
        <p14:creationId xmlns:p14="http://schemas.microsoft.com/office/powerpoint/2010/main" val="339017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302" cy="493396"/>
          </a:xfrm>
          <a:prstGeom prst="rect">
            <a:avLst/>
          </a:prstGeom>
        </p:spPr>
        <p:txBody>
          <a:bodyPr vert="horz" lIns="90672" tIns="45336" rIns="90672" bIns="4533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890" y="0"/>
            <a:ext cx="2919302" cy="493396"/>
          </a:xfrm>
          <a:prstGeom prst="rect">
            <a:avLst/>
          </a:prstGeom>
        </p:spPr>
        <p:txBody>
          <a:bodyPr vert="horz" lIns="90672" tIns="45336" rIns="90672" bIns="45336" rtlCol="0"/>
          <a:lstStyle>
            <a:lvl1pPr algn="r">
              <a:defRPr sz="1200"/>
            </a:lvl1pPr>
          </a:lstStyle>
          <a:p>
            <a:fld id="{B0AFA1D2-F838-486C-B803-AF69ED04F453}" type="datetimeFigureOut">
              <a:rPr kumimoji="1" lang="ja-JP" altLang="en-US" smtClean="0"/>
              <a:t>2015/5/9</a:t>
            </a:fld>
            <a:endParaRPr kumimoji="1" lang="ja-JP" altLang="en-US"/>
          </a:p>
        </p:txBody>
      </p:sp>
      <p:sp>
        <p:nvSpPr>
          <p:cNvPr id="4" name="スライド イメージ プレースホルダー 3"/>
          <p:cNvSpPr>
            <a:spLocks noGrp="1" noRot="1" noChangeAspect="1"/>
          </p:cNvSpPr>
          <p:nvPr>
            <p:ph type="sldImg" idx="2"/>
          </p:nvPr>
        </p:nvSpPr>
        <p:spPr>
          <a:xfrm>
            <a:off x="903288" y="741363"/>
            <a:ext cx="4930775" cy="3698875"/>
          </a:xfrm>
          <a:prstGeom prst="rect">
            <a:avLst/>
          </a:prstGeom>
          <a:noFill/>
          <a:ln w="12700">
            <a:solidFill>
              <a:prstClr val="black"/>
            </a:solidFill>
          </a:ln>
        </p:spPr>
        <p:txBody>
          <a:bodyPr vert="horz" lIns="90672" tIns="45336" rIns="90672" bIns="45336" rtlCol="0" anchor="ctr"/>
          <a:lstStyle/>
          <a:p>
            <a:endParaRPr lang="ja-JP" altLang="en-US"/>
          </a:p>
        </p:txBody>
      </p:sp>
      <p:sp>
        <p:nvSpPr>
          <p:cNvPr id="5" name="ノート プレースホルダー 4"/>
          <p:cNvSpPr>
            <a:spLocks noGrp="1"/>
          </p:cNvSpPr>
          <p:nvPr>
            <p:ph type="body" sz="quarter" idx="3"/>
          </p:nvPr>
        </p:nvSpPr>
        <p:spPr>
          <a:xfrm>
            <a:off x="674048" y="4688046"/>
            <a:ext cx="5387667" cy="4440561"/>
          </a:xfrm>
          <a:prstGeom prst="rect">
            <a:avLst/>
          </a:prstGeom>
        </p:spPr>
        <p:txBody>
          <a:bodyPr vert="horz" lIns="90672" tIns="45336" rIns="90672" bIns="4533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4517"/>
            <a:ext cx="2919302" cy="493395"/>
          </a:xfrm>
          <a:prstGeom prst="rect">
            <a:avLst/>
          </a:prstGeom>
        </p:spPr>
        <p:txBody>
          <a:bodyPr vert="horz" lIns="90672" tIns="45336" rIns="90672" bIns="4533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890" y="9374517"/>
            <a:ext cx="2919302" cy="493395"/>
          </a:xfrm>
          <a:prstGeom prst="rect">
            <a:avLst/>
          </a:prstGeom>
        </p:spPr>
        <p:txBody>
          <a:bodyPr vert="horz" lIns="90672" tIns="45336" rIns="90672" bIns="45336" rtlCol="0" anchor="b"/>
          <a:lstStyle>
            <a:lvl1pPr algn="r">
              <a:defRPr sz="1200"/>
            </a:lvl1pPr>
          </a:lstStyle>
          <a:p>
            <a:fld id="{56A3B1DB-D6AE-427E-BD46-3FB16A1179DC}" type="slidenum">
              <a:rPr kumimoji="1" lang="ja-JP" altLang="en-US" smtClean="0"/>
              <a:t>‹#›</a:t>
            </a:fld>
            <a:endParaRPr kumimoji="1" lang="ja-JP" altLang="en-US"/>
          </a:p>
        </p:txBody>
      </p:sp>
    </p:spTree>
    <p:extLst>
      <p:ext uri="{BB962C8B-B14F-4D97-AF65-F5344CB8AC3E}">
        <p14:creationId xmlns:p14="http://schemas.microsoft.com/office/powerpoint/2010/main" val="1643409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6A3B1DB-D6AE-427E-BD46-3FB16A1179DC}" type="slidenum">
              <a:rPr kumimoji="1" lang="ja-JP" altLang="en-US" smtClean="0"/>
              <a:t>1</a:t>
            </a:fld>
            <a:endParaRPr kumimoji="1" lang="ja-JP" altLang="en-US"/>
          </a:p>
        </p:txBody>
      </p:sp>
    </p:spTree>
    <p:extLst>
      <p:ext uri="{BB962C8B-B14F-4D97-AF65-F5344CB8AC3E}">
        <p14:creationId xmlns:p14="http://schemas.microsoft.com/office/powerpoint/2010/main" val="1971053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6A3B1DB-D6AE-427E-BD46-3FB16A1179DC}" type="slidenum">
              <a:rPr kumimoji="1" lang="ja-JP" altLang="en-US" smtClean="0"/>
              <a:t>14</a:t>
            </a:fld>
            <a:endParaRPr kumimoji="1" lang="ja-JP" altLang="en-US"/>
          </a:p>
        </p:txBody>
      </p:sp>
    </p:spTree>
    <p:extLst>
      <p:ext uri="{BB962C8B-B14F-4D97-AF65-F5344CB8AC3E}">
        <p14:creationId xmlns:p14="http://schemas.microsoft.com/office/powerpoint/2010/main" val="1971053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
        <p:nvSpPr>
          <p:cNvPr id="7" name="Title 6"/>
          <p:cNvSpPr>
            <a:spLocks noGrp="1"/>
          </p:cNvSpPr>
          <p:nvPr>
            <p:ph type="title"/>
          </p:nvPr>
        </p:nvSpPr>
        <p:spPr/>
        <p:txBody>
          <a:bodyPr/>
          <a:lstStyle/>
          <a:p>
            <a:r>
              <a:rPr lang="ja-JP" altLang="en-US" smtClean="0"/>
              <a:t>マスター タイトルの書式設定</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5" name="Date Placeholder 4"/>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
        <p:nvSpPr>
          <p:cNvPr id="9" name="Content Placeholder 8"/>
          <p:cNvSpPr>
            <a:spLocks noGrp="1"/>
          </p:cNvSpPr>
          <p:nvPr>
            <p:ph sz="quarter" idx="13"/>
          </p:nvPr>
        </p:nvSpPr>
        <p:spPr>
          <a:xfrm>
            <a:off x="676655" y="2679192"/>
            <a:ext cx="3822192" cy="3447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B5EFD70-EBDA-4A86-937F-593B1DFCDC50}" type="datetimeFigureOut">
              <a:rPr kumimoji="1" lang="ja-JP" altLang="en-US" smtClean="0"/>
              <a:t>2015/5/9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C399220-83C7-4E31-8CDD-7862BA5D71BB}" type="slidenum">
              <a:rPr kumimoji="1" lang="ja-JP" altLang="en-US" smtClean="0"/>
              <a:t>‹#›</a:t>
            </a:fld>
            <a:endParaRPr kumimoji="1" lang="ja-JP"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B5EFD70-EBDA-4A86-937F-593B1DFCDC50}" type="datetimeFigureOut">
              <a:rPr kumimoji="1" lang="ja-JP" altLang="en-US" smtClean="0"/>
              <a:t>2015/5/9</a:t>
            </a:fld>
            <a:endParaRPr kumimoji="1" lang="ja-JP"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kumimoji="1" lang="ja-JP"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C399220-83C7-4E31-8CDD-7862BA5D71BB}" type="slidenum">
              <a:rPr kumimoji="1" lang="ja-JP" altLang="en-US" smtClean="0"/>
              <a:t>‹#›</a:t>
            </a:fld>
            <a:endParaRPr kumimoji="1" lang="ja-JP"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cSld>
  <p:clrMap bg1="lt1" tx1="dk1" bg2="lt2" tx2="dk2" accent1="accent1" accent2="accent2" accent3="accent3" accent4="accent4" accent5="accent5" accent6="accent6" hlink="hlink" folHlink="folHlink"/>
  <p:sldLayoutIdLst>
    <p:sldLayoutId id="2147484333" r:id="rId1"/>
    <p:sldLayoutId id="2147484334" r:id="rId2"/>
    <p:sldLayoutId id="2147484335" r:id="rId3"/>
    <p:sldLayoutId id="2147484336" r:id="rId4"/>
    <p:sldLayoutId id="2147484337" r:id="rId5"/>
    <p:sldLayoutId id="2147484338" r:id="rId6"/>
    <p:sldLayoutId id="2147484339" r:id="rId7"/>
    <p:sldLayoutId id="2147484340" r:id="rId8"/>
    <p:sldLayoutId id="2147484341" r:id="rId9"/>
    <p:sldLayoutId id="2147484342" r:id="rId10"/>
    <p:sldLayoutId id="2147484343" r:id="rId11"/>
  </p:sldLayoutIdLst>
  <p:txStyles>
    <p:titleStyle>
      <a:lvl1pPr algn="ctr" defTabSz="914400" rtl="0" eaLnBrk="1" latinLnBrk="0" hangingPunct="1">
        <a:spcBef>
          <a:spcPct val="0"/>
        </a:spcBef>
        <a:buNone/>
        <a:defRPr kumimoji="1" sz="4400" kern="1200">
          <a:solidFill>
            <a:srgbClr val="FFFFFF"/>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11560" y="2060848"/>
            <a:ext cx="8424936" cy="4248472"/>
          </a:xfrm>
        </p:spPr>
        <p:txBody>
          <a:bodyPr>
            <a:normAutofit/>
          </a:bodyPr>
          <a:lstStyle/>
          <a:p>
            <a:r>
              <a:rPr lang="ja-JP" altLang="en-US" sz="3600" dirty="0" smtClean="0"/>
              <a:t>第</a:t>
            </a:r>
            <a:r>
              <a:rPr lang="en-US" altLang="ja-JP" sz="3600" dirty="0" smtClean="0">
                <a:latin typeface="+mj-ea"/>
                <a:ea typeface="+mj-ea"/>
              </a:rPr>
              <a:t>1</a:t>
            </a:r>
            <a:r>
              <a:rPr lang="ja-JP" altLang="en-US" sz="3600" dirty="0" smtClean="0"/>
              <a:t>部</a:t>
            </a:r>
            <a:endParaRPr lang="en-US" altLang="ja-JP" sz="3600" dirty="0" smtClean="0"/>
          </a:p>
          <a:p>
            <a:pPr marL="0" indent="0">
              <a:buNone/>
            </a:pPr>
            <a:r>
              <a:rPr lang="ja-JP" altLang="en-US" sz="3600" dirty="0" smtClean="0"/>
              <a:t>　　　</a:t>
            </a:r>
            <a:r>
              <a:rPr lang="ja-JP" altLang="en-US" sz="3600" dirty="0" smtClean="0"/>
              <a:t>レポートの基本，</a:t>
            </a:r>
            <a:r>
              <a:rPr lang="ja-JP" altLang="en-US" sz="3600" dirty="0"/>
              <a:t>情報の収集，整理</a:t>
            </a:r>
          </a:p>
          <a:p>
            <a:pPr marL="0" indent="0">
              <a:buNone/>
            </a:pPr>
            <a:r>
              <a:rPr lang="ja-JP" altLang="en-US" sz="3600" dirty="0" smtClean="0"/>
              <a:t>　　　　　　　（</a:t>
            </a:r>
            <a:r>
              <a:rPr lang="ja-JP" altLang="en-US" sz="3600" dirty="0"/>
              <a:t>ジャパンナレッジ，聞蔵</a:t>
            </a:r>
            <a:r>
              <a:rPr lang="en-US" altLang="ja-JP" sz="3600" dirty="0"/>
              <a:t>Ⅱ</a:t>
            </a:r>
            <a:r>
              <a:rPr lang="ja-JP" altLang="en-US" sz="3600" dirty="0"/>
              <a:t>）</a:t>
            </a:r>
          </a:p>
          <a:p>
            <a:r>
              <a:rPr lang="ja-JP" altLang="en-US" sz="3600" dirty="0" smtClean="0"/>
              <a:t>第</a:t>
            </a:r>
            <a:r>
              <a:rPr lang="en-US" altLang="ja-JP" sz="3600" dirty="0" smtClean="0">
                <a:latin typeface="+mn-ea"/>
              </a:rPr>
              <a:t>2</a:t>
            </a:r>
            <a:r>
              <a:rPr lang="ja-JP" altLang="en-US" sz="3600" dirty="0" smtClean="0">
                <a:latin typeface="+mn-ea"/>
              </a:rPr>
              <a:t>部</a:t>
            </a:r>
            <a:endParaRPr lang="en-US" altLang="ja-JP" sz="3600" dirty="0" smtClean="0">
              <a:latin typeface="+mn-ea"/>
            </a:endParaRPr>
          </a:p>
          <a:p>
            <a:pPr marL="0" indent="0">
              <a:buNone/>
            </a:pPr>
            <a:r>
              <a:rPr lang="ja-JP" altLang="en-US" sz="3600" dirty="0" smtClean="0">
                <a:latin typeface="+mn-ea"/>
              </a:rPr>
              <a:t>　　　</a:t>
            </a:r>
            <a:r>
              <a:rPr lang="ja-JP" altLang="en-US" sz="3600" dirty="0"/>
              <a:t>自分</a:t>
            </a:r>
            <a:r>
              <a:rPr lang="ja-JP" altLang="en-US" sz="3600" dirty="0" smtClean="0"/>
              <a:t>の意見のみつけ方</a:t>
            </a:r>
            <a:endParaRPr lang="en-US" altLang="ja-JP" sz="3600" dirty="0" smtClean="0"/>
          </a:p>
          <a:p>
            <a:pPr marL="0" indent="0">
              <a:buNone/>
            </a:pPr>
            <a:r>
              <a:rPr lang="ja-JP" altLang="en-US" sz="3600" dirty="0"/>
              <a:t>　</a:t>
            </a:r>
            <a:r>
              <a:rPr lang="ja-JP" altLang="en-US" sz="3600" dirty="0" smtClean="0"/>
              <a:t>　　 </a:t>
            </a:r>
            <a:r>
              <a:rPr lang="ja-JP" altLang="en-US" sz="3600" dirty="0" smtClean="0"/>
              <a:t>レポートのまとめ方</a:t>
            </a:r>
            <a:r>
              <a:rPr lang="ja-JP" altLang="en-US" sz="3600" dirty="0" smtClean="0"/>
              <a:t>　　</a:t>
            </a:r>
            <a:endParaRPr lang="en-US" altLang="ja-JP" sz="3600" dirty="0" smtClean="0"/>
          </a:p>
          <a:p>
            <a:endParaRPr kumimoji="1" lang="en-US" altLang="ja-JP" sz="3600" dirty="0" smtClean="0"/>
          </a:p>
          <a:p>
            <a:pPr marL="0" indent="0">
              <a:buNone/>
            </a:pPr>
            <a:endParaRPr kumimoji="1" lang="ja-JP" altLang="en-US" sz="3600" dirty="0"/>
          </a:p>
        </p:txBody>
      </p:sp>
      <p:sp>
        <p:nvSpPr>
          <p:cNvPr id="4" name="スライド番号プレースホルダー 3"/>
          <p:cNvSpPr>
            <a:spLocks noGrp="1"/>
          </p:cNvSpPr>
          <p:nvPr>
            <p:ph type="sldNum" sz="quarter" idx="12"/>
          </p:nvPr>
        </p:nvSpPr>
        <p:spPr/>
        <p:txBody>
          <a:bodyPr/>
          <a:lstStyle/>
          <a:p>
            <a:fld id="{A1DAAE12-F270-473E-9216-E8C4AB7C8848}" type="slidenum">
              <a:rPr lang="en-US" altLang="ja-JP" smtClean="0"/>
              <a:pPr/>
              <a:t>1</a:t>
            </a:fld>
            <a:endParaRPr lang="en-US" altLang="ja-JP"/>
          </a:p>
        </p:txBody>
      </p:sp>
      <p:sp>
        <p:nvSpPr>
          <p:cNvPr id="2" name="タイトル 1"/>
          <p:cNvSpPr>
            <a:spLocks noGrp="1"/>
          </p:cNvSpPr>
          <p:nvPr>
            <p:ph type="title"/>
          </p:nvPr>
        </p:nvSpPr>
        <p:spPr>
          <a:xfrm>
            <a:off x="251520" y="332656"/>
            <a:ext cx="4788024" cy="1143000"/>
          </a:xfrm>
        </p:spPr>
        <p:txBody>
          <a:bodyPr>
            <a:normAutofit/>
          </a:bodyPr>
          <a:lstStyle/>
          <a:p>
            <a:r>
              <a:rPr lang="ja-JP" altLang="en-US" dirty="0"/>
              <a:t>レポート作成</a:t>
            </a:r>
            <a:r>
              <a:rPr lang="ja-JP" altLang="en-US" dirty="0" smtClean="0"/>
              <a:t>のコツ</a:t>
            </a:r>
            <a:endParaRPr kumimoji="1" lang="ja-JP" altLang="en-US" dirty="0"/>
          </a:p>
        </p:txBody>
      </p:sp>
    </p:spTree>
    <p:extLst>
      <p:ext uri="{BB962C8B-B14F-4D97-AF65-F5344CB8AC3E}">
        <p14:creationId xmlns:p14="http://schemas.microsoft.com/office/powerpoint/2010/main" val="126263849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67544" y="2276872"/>
            <a:ext cx="8424936" cy="3849291"/>
          </a:xfrm>
        </p:spPr>
        <p:txBody>
          <a:bodyPr>
            <a:normAutofit lnSpcReduction="10000"/>
          </a:bodyPr>
          <a:lstStyle/>
          <a:p>
            <a:r>
              <a:rPr lang="ja-JP" altLang="en-US" dirty="0" smtClean="0">
                <a:solidFill>
                  <a:srgbClr val="7030A0"/>
                </a:solidFill>
              </a:rPr>
              <a:t>新聞を調べる</a:t>
            </a:r>
            <a:endParaRPr lang="en-US" altLang="ja-JP" dirty="0" smtClean="0">
              <a:solidFill>
                <a:srgbClr val="7030A0"/>
              </a:solidFill>
            </a:endParaRPr>
          </a:p>
          <a:p>
            <a:pPr marL="0" indent="0">
              <a:buNone/>
            </a:pPr>
            <a:r>
              <a:rPr lang="ja-JP" altLang="en-US" dirty="0" smtClean="0">
                <a:solidFill>
                  <a:srgbClr val="0000CC"/>
                </a:solidFill>
              </a:rPr>
              <a:t>　　　</a:t>
            </a:r>
            <a:r>
              <a:rPr lang="ja-JP" altLang="en-US" dirty="0" smtClean="0"/>
              <a:t>テーマについての情報を，時系列で入手できる。</a:t>
            </a:r>
            <a:endParaRPr lang="en-US" altLang="ja-JP" dirty="0" smtClean="0"/>
          </a:p>
          <a:p>
            <a:pPr marL="0" indent="0">
              <a:buNone/>
            </a:pPr>
            <a:r>
              <a:rPr lang="ja-JP" altLang="en-US" dirty="0" smtClean="0"/>
              <a:t>　　　社会問題などを扱う際に有効。</a:t>
            </a:r>
            <a:endParaRPr lang="en-US" altLang="ja-JP" dirty="0" smtClean="0"/>
          </a:p>
          <a:p>
            <a:pPr marL="0" indent="0">
              <a:buNone/>
            </a:pPr>
            <a:r>
              <a:rPr lang="ja-JP" altLang="en-US" dirty="0"/>
              <a:t>　</a:t>
            </a:r>
            <a:r>
              <a:rPr lang="ja-JP" altLang="en-US" dirty="0" smtClean="0"/>
              <a:t>　　</a:t>
            </a:r>
            <a:r>
              <a:rPr lang="ja-JP" altLang="en-US" dirty="0">
                <a:solidFill>
                  <a:srgbClr val="7030A0"/>
                </a:solidFill>
              </a:rPr>
              <a:t>　</a:t>
            </a:r>
            <a:r>
              <a:rPr lang="ja-JP" altLang="en-US" dirty="0" smtClean="0">
                <a:solidFill>
                  <a:srgbClr val="7030A0"/>
                </a:solidFill>
              </a:rPr>
              <a:t>　</a:t>
            </a:r>
            <a:r>
              <a:rPr lang="ja-JP" altLang="en-US" dirty="0" smtClean="0"/>
              <a:t>Ｅｘ．朝日新聞記事データベース</a:t>
            </a:r>
            <a:r>
              <a:rPr lang="ja-JP" altLang="en-US" dirty="0"/>
              <a:t>　</a:t>
            </a:r>
            <a:r>
              <a:rPr lang="ja-JP" altLang="en-US" dirty="0" smtClean="0"/>
              <a:t>聞蔵</a:t>
            </a:r>
            <a:r>
              <a:rPr lang="en-US" altLang="ja-JP" dirty="0" smtClean="0"/>
              <a:t>Ⅱ</a:t>
            </a:r>
          </a:p>
          <a:p>
            <a:pPr marL="0" indent="0">
              <a:buNone/>
            </a:pPr>
            <a:endParaRPr lang="ja-JP" altLang="en-US" dirty="0"/>
          </a:p>
          <a:p>
            <a:r>
              <a:rPr lang="ja-JP" altLang="en-US" dirty="0" smtClean="0">
                <a:solidFill>
                  <a:srgbClr val="7030A0"/>
                </a:solidFill>
              </a:rPr>
              <a:t>論文を調べる</a:t>
            </a:r>
            <a:endParaRPr lang="en-US" altLang="ja-JP" dirty="0" smtClean="0">
              <a:solidFill>
                <a:srgbClr val="7030A0"/>
              </a:solidFill>
            </a:endParaRPr>
          </a:p>
          <a:p>
            <a:pPr marL="0" indent="0">
              <a:buNone/>
            </a:pPr>
            <a:r>
              <a:rPr lang="ja-JP" altLang="en-US" dirty="0" smtClean="0"/>
              <a:t>　　</a:t>
            </a:r>
            <a:r>
              <a:rPr lang="ja-JP" altLang="en-US" dirty="0"/>
              <a:t>　</a:t>
            </a:r>
            <a:r>
              <a:rPr lang="ja-JP" altLang="en-US" dirty="0" smtClean="0"/>
              <a:t>テーマについての，より狭い</a:t>
            </a:r>
            <a:r>
              <a:rPr lang="ja-JP" altLang="en-US" dirty="0"/>
              <a:t>専門分野の</a:t>
            </a:r>
            <a:r>
              <a:rPr lang="ja-JP" altLang="en-US" dirty="0" smtClean="0"/>
              <a:t>情報を入手できる。</a:t>
            </a:r>
            <a:endParaRPr lang="en-US" altLang="ja-JP" dirty="0" smtClean="0"/>
          </a:p>
          <a:p>
            <a:pPr marL="0" indent="0">
              <a:buNone/>
            </a:pPr>
            <a:r>
              <a:rPr lang="ja-JP" altLang="en-US" dirty="0" smtClean="0"/>
              <a:t>　　　</a:t>
            </a:r>
            <a:r>
              <a:rPr lang="ja-JP" altLang="en-US" dirty="0"/>
              <a:t>レポート</a:t>
            </a:r>
            <a:r>
              <a:rPr lang="ja-JP" altLang="en-US" dirty="0" smtClean="0"/>
              <a:t>の切り口を定めてから，当たると良い</a:t>
            </a:r>
            <a:endParaRPr lang="en-US" altLang="ja-JP" dirty="0" smtClean="0"/>
          </a:p>
          <a:p>
            <a:pPr marL="0" indent="0">
              <a:buNone/>
            </a:pPr>
            <a:r>
              <a:rPr lang="ja-JP" altLang="en-US" dirty="0"/>
              <a:t>　</a:t>
            </a:r>
            <a:r>
              <a:rPr lang="ja-JP" altLang="en-US" dirty="0" smtClean="0"/>
              <a:t>　　　　Ｅｘ．ＣＩＮＩＩ　</a:t>
            </a:r>
            <a:endParaRPr lang="ja-JP" altLang="en-US" dirty="0"/>
          </a:p>
        </p:txBody>
      </p:sp>
      <p:sp>
        <p:nvSpPr>
          <p:cNvPr id="3" name="タイトル 2"/>
          <p:cNvSpPr>
            <a:spLocks noGrp="1"/>
          </p:cNvSpPr>
          <p:nvPr>
            <p:ph type="title"/>
          </p:nvPr>
        </p:nvSpPr>
        <p:spPr/>
        <p:txBody>
          <a:bodyPr>
            <a:normAutofit fontScale="90000"/>
          </a:bodyPr>
          <a:lstStyle/>
          <a:p>
            <a:pPr algn="l"/>
            <a:r>
              <a:rPr lang="ja-JP" altLang="en-US" dirty="0"/>
              <a:t>あるテーマについて，調べてまとめる</a:t>
            </a:r>
            <a:br>
              <a:rPr lang="ja-JP" altLang="en-US" dirty="0"/>
            </a:br>
            <a:endParaRPr kumimoji="1" lang="ja-JP" altLang="en-US" dirty="0"/>
          </a:p>
        </p:txBody>
      </p:sp>
    </p:spTree>
    <p:extLst>
      <p:ext uri="{BB962C8B-B14F-4D97-AF65-F5344CB8AC3E}">
        <p14:creationId xmlns:p14="http://schemas.microsoft.com/office/powerpoint/2010/main" val="20996040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en-US" altLang="ja-JP" dirty="0" err="1" smtClean="0"/>
              <a:t>CiNii</a:t>
            </a:r>
            <a:r>
              <a:rPr kumimoji="1" lang="en-US" altLang="ja-JP" dirty="0" smtClean="0"/>
              <a:t> Article</a:t>
            </a:r>
            <a:endParaRPr kumimoji="1" lang="ja-JP" altLang="en-US" dirty="0"/>
          </a:p>
        </p:txBody>
      </p:sp>
      <p:sp>
        <p:nvSpPr>
          <p:cNvPr id="3" name="コンテンツ プレースホルダー 2"/>
          <p:cNvSpPr>
            <a:spLocks noGrp="1"/>
          </p:cNvSpPr>
          <p:nvPr>
            <p:ph idx="1"/>
          </p:nvPr>
        </p:nvSpPr>
        <p:spPr>
          <a:xfrm>
            <a:off x="467544" y="2420888"/>
            <a:ext cx="8227233" cy="4604707"/>
          </a:xfrm>
        </p:spPr>
        <p:txBody>
          <a:bodyPr/>
          <a:lstStyle/>
          <a:p>
            <a:r>
              <a:rPr lang="ja-JP" altLang="en-US" sz="2800" dirty="0" smtClean="0"/>
              <a:t>国立情報学研究所の無料で提供する、国内最大の日本語の学術論文のデータベース</a:t>
            </a:r>
            <a:endParaRPr lang="en-US" altLang="ja-JP" sz="2800" dirty="0" smtClean="0"/>
          </a:p>
          <a:p>
            <a:r>
              <a:rPr lang="ja-JP" altLang="en-US" sz="2800" dirty="0"/>
              <a:t>商業出版社・学会の学術雑誌，大学や 研究機関等が発行する紀要・研究報告書などを</a:t>
            </a:r>
            <a:r>
              <a:rPr lang="ja-JP" altLang="en-US" sz="2800" dirty="0" smtClean="0"/>
              <a:t>収録</a:t>
            </a:r>
            <a:endParaRPr lang="en-US" altLang="ja-JP" sz="2800" dirty="0" smtClean="0"/>
          </a:p>
          <a:p>
            <a:r>
              <a:rPr lang="ja-JP" altLang="en-US" sz="2800" dirty="0" smtClean="0"/>
              <a:t>論文情報</a:t>
            </a:r>
            <a:r>
              <a:rPr lang="ja-JP" altLang="en-US" sz="2800" dirty="0"/>
              <a:t>を約</a:t>
            </a:r>
            <a:r>
              <a:rPr lang="en-US" altLang="ja-JP" sz="2800" dirty="0"/>
              <a:t>1,500</a:t>
            </a:r>
            <a:r>
              <a:rPr lang="ja-JP" altLang="en-US" sz="2800" dirty="0"/>
              <a:t>万件収録</a:t>
            </a:r>
            <a:r>
              <a:rPr lang="ja-JP" altLang="en-US" sz="2800" dirty="0" smtClean="0"/>
              <a:t>し，約</a:t>
            </a:r>
            <a:r>
              <a:rPr lang="en-US" altLang="ja-JP" sz="2800" dirty="0"/>
              <a:t>400</a:t>
            </a:r>
            <a:r>
              <a:rPr lang="ja-JP" altLang="en-US" sz="2800" dirty="0"/>
              <a:t>万件</a:t>
            </a:r>
            <a:r>
              <a:rPr lang="ja-JP" altLang="en-US" sz="2800" dirty="0" smtClean="0"/>
              <a:t>について</a:t>
            </a:r>
            <a:r>
              <a:rPr lang="ja-JP" altLang="en-US" sz="2800" dirty="0"/>
              <a:t>は本文も</a:t>
            </a:r>
            <a:r>
              <a:rPr lang="ja-JP" altLang="en-US" sz="2800" dirty="0" smtClean="0"/>
              <a:t>収録</a:t>
            </a:r>
            <a:endParaRPr lang="en-US" altLang="ja-JP" sz="2800" dirty="0" smtClean="0"/>
          </a:p>
          <a:p>
            <a:r>
              <a:rPr lang="ja-JP" altLang="en-US" sz="2800" dirty="0" smtClean="0"/>
              <a:t>本文は無料公開分と有料公開分がある。</a:t>
            </a:r>
            <a:r>
              <a:rPr lang="en-US" altLang="ja-JP" sz="2800" dirty="0"/>
              <a:t/>
            </a:r>
            <a:br>
              <a:rPr lang="en-US" altLang="ja-JP" sz="2800" dirty="0"/>
            </a:br>
            <a:r>
              <a:rPr lang="ja-JP" altLang="en-US" sz="2800" dirty="0" smtClean="0"/>
              <a:t>有料公開分の大部分は，東邦大学で契約している　ため利用可能</a:t>
            </a: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D386924A-4ACC-4AC5-8079-FF57C632C2EF}" type="slidenum">
              <a:rPr lang="en-US" altLang="ja-JP" smtClean="0"/>
              <a:pPr>
                <a:defRPr/>
              </a:pPr>
              <a:t>11</a:t>
            </a:fld>
            <a:endParaRPr lang="en-US" altLang="ja-JP"/>
          </a:p>
        </p:txBody>
      </p:sp>
    </p:spTree>
    <p:extLst>
      <p:ext uri="{BB962C8B-B14F-4D97-AF65-F5344CB8AC3E}">
        <p14:creationId xmlns:p14="http://schemas.microsoft.com/office/powerpoint/2010/main" val="21569182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107504" y="2852936"/>
            <a:ext cx="8928992" cy="3633267"/>
          </a:xfrm>
        </p:spPr>
        <p:txBody>
          <a:bodyPr>
            <a:normAutofit/>
          </a:bodyPr>
          <a:lstStyle/>
          <a:p>
            <a:pPr marL="0" indent="0">
              <a:buNone/>
            </a:pPr>
            <a:r>
              <a:rPr lang="ja-JP" altLang="en-US" sz="3600" dirty="0"/>
              <a:t>（</a:t>
            </a:r>
            <a:r>
              <a:rPr lang="en-US" altLang="ja-JP" sz="3600" dirty="0"/>
              <a:t>1</a:t>
            </a:r>
            <a:r>
              <a:rPr lang="ja-JP" altLang="en-US" sz="3600" dirty="0" smtClean="0"/>
              <a:t>）新聞記事データベースを使ってみよう。</a:t>
            </a:r>
            <a:endParaRPr lang="en-US" altLang="ja-JP" sz="3600" dirty="0" smtClean="0"/>
          </a:p>
          <a:p>
            <a:pPr marL="0" indent="0">
              <a:buNone/>
            </a:pPr>
            <a:endParaRPr lang="en-US" altLang="ja-JP" sz="3600" dirty="0" smtClean="0"/>
          </a:p>
          <a:p>
            <a:pPr marL="0" indent="0">
              <a:buNone/>
            </a:pPr>
            <a:r>
              <a:rPr lang="ja-JP" altLang="en-US" sz="3600" dirty="0"/>
              <a:t>（</a:t>
            </a:r>
            <a:r>
              <a:rPr lang="en-US" altLang="ja-JP" sz="3600" dirty="0"/>
              <a:t>2</a:t>
            </a:r>
            <a:r>
              <a:rPr lang="ja-JP" altLang="en-US" sz="3600" dirty="0" smtClean="0"/>
              <a:t>）新聞記事を使った研究に</a:t>
            </a:r>
            <a:endParaRPr lang="en-US" altLang="ja-JP" sz="3600" dirty="0" smtClean="0"/>
          </a:p>
          <a:p>
            <a:pPr marL="0" indent="0">
              <a:buNone/>
            </a:pPr>
            <a:r>
              <a:rPr lang="ja-JP" altLang="en-US" sz="3600" dirty="0"/>
              <a:t>　</a:t>
            </a:r>
            <a:r>
              <a:rPr lang="ja-JP" altLang="en-US" sz="3600" dirty="0" smtClean="0"/>
              <a:t>　 </a:t>
            </a:r>
            <a:r>
              <a:rPr lang="ja-JP" altLang="en-US" sz="3600" dirty="0" smtClean="0"/>
              <a:t>どのような研究があるが調べてみよう</a:t>
            </a:r>
            <a:endParaRPr lang="en-US" altLang="ja-JP" sz="3600" dirty="0" smtClean="0"/>
          </a:p>
          <a:p>
            <a:pPr marL="0" indent="0" algn="ctr">
              <a:buNone/>
            </a:pPr>
            <a:endParaRPr kumimoji="1" lang="ja-JP" altLang="en-US" sz="3600" dirty="0"/>
          </a:p>
        </p:txBody>
      </p:sp>
      <p:sp>
        <p:nvSpPr>
          <p:cNvPr id="3" name="タイトル 2"/>
          <p:cNvSpPr>
            <a:spLocks noGrp="1"/>
          </p:cNvSpPr>
          <p:nvPr>
            <p:ph type="title"/>
          </p:nvPr>
        </p:nvSpPr>
        <p:spPr/>
        <p:txBody>
          <a:bodyPr/>
          <a:lstStyle/>
          <a:p>
            <a:pPr algn="l"/>
            <a:r>
              <a:rPr lang="ja-JP" altLang="en-US" dirty="0" smtClean="0"/>
              <a:t>演習</a:t>
            </a:r>
            <a:endParaRPr kumimoji="1" lang="ja-JP" altLang="en-US" dirty="0"/>
          </a:p>
        </p:txBody>
      </p:sp>
    </p:spTree>
    <p:extLst>
      <p:ext uri="{BB962C8B-B14F-4D97-AF65-F5344CB8AC3E}">
        <p14:creationId xmlns:p14="http://schemas.microsoft.com/office/powerpoint/2010/main" val="39873964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107504" y="2852936"/>
            <a:ext cx="8928992" cy="3633267"/>
          </a:xfrm>
        </p:spPr>
        <p:txBody>
          <a:bodyPr>
            <a:normAutofit/>
          </a:bodyPr>
          <a:lstStyle/>
          <a:p>
            <a:pPr marL="0" indent="0">
              <a:buNone/>
            </a:pPr>
            <a:r>
              <a:rPr lang="ja-JP" altLang="en-US" sz="3600" dirty="0" smtClean="0"/>
              <a:t>（</a:t>
            </a:r>
            <a:r>
              <a:rPr lang="en-US" altLang="ja-JP" sz="3600" dirty="0" smtClean="0"/>
              <a:t>3</a:t>
            </a:r>
            <a:r>
              <a:rPr lang="ja-JP" altLang="en-US" sz="3600" dirty="0" smtClean="0"/>
              <a:t>）ネーミング・ライツについて</a:t>
            </a:r>
            <a:endParaRPr lang="en-US" altLang="ja-JP" sz="3600" dirty="0" smtClean="0"/>
          </a:p>
          <a:p>
            <a:pPr marL="0" indent="0">
              <a:buNone/>
            </a:pPr>
            <a:r>
              <a:rPr lang="ja-JP" altLang="en-US" sz="3600" dirty="0"/>
              <a:t>　</a:t>
            </a:r>
            <a:r>
              <a:rPr lang="ja-JP" altLang="en-US" sz="3600" dirty="0" smtClean="0"/>
              <a:t>　　調べてまとめてみよう</a:t>
            </a:r>
            <a:endParaRPr kumimoji="1" lang="ja-JP" altLang="en-US" sz="3600" dirty="0"/>
          </a:p>
        </p:txBody>
      </p:sp>
      <p:sp>
        <p:nvSpPr>
          <p:cNvPr id="3" name="タイトル 2"/>
          <p:cNvSpPr>
            <a:spLocks noGrp="1"/>
          </p:cNvSpPr>
          <p:nvPr>
            <p:ph type="title"/>
          </p:nvPr>
        </p:nvSpPr>
        <p:spPr/>
        <p:txBody>
          <a:bodyPr/>
          <a:lstStyle/>
          <a:p>
            <a:pPr algn="l"/>
            <a:r>
              <a:rPr lang="ja-JP" altLang="en-US" dirty="0" smtClean="0"/>
              <a:t>演習</a:t>
            </a:r>
            <a:endParaRPr kumimoji="1" lang="ja-JP" altLang="en-US" dirty="0"/>
          </a:p>
        </p:txBody>
      </p:sp>
    </p:spTree>
    <p:extLst>
      <p:ext uri="{BB962C8B-B14F-4D97-AF65-F5344CB8AC3E}">
        <p14:creationId xmlns:p14="http://schemas.microsoft.com/office/powerpoint/2010/main" val="30161293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11560" y="2060848"/>
            <a:ext cx="8424936" cy="4248472"/>
          </a:xfrm>
        </p:spPr>
        <p:txBody>
          <a:bodyPr>
            <a:normAutofit/>
          </a:bodyPr>
          <a:lstStyle/>
          <a:p>
            <a:endParaRPr lang="en-US" altLang="ja-JP" sz="3600" dirty="0" smtClean="0"/>
          </a:p>
          <a:p>
            <a:r>
              <a:rPr lang="ja-JP" altLang="en-US" sz="3600" dirty="0" smtClean="0"/>
              <a:t>第</a:t>
            </a:r>
            <a:r>
              <a:rPr lang="en-US" altLang="ja-JP" sz="3600" dirty="0" smtClean="0">
                <a:latin typeface="+mn-ea"/>
              </a:rPr>
              <a:t>2</a:t>
            </a:r>
            <a:r>
              <a:rPr lang="ja-JP" altLang="en-US" sz="3600" dirty="0" smtClean="0">
                <a:latin typeface="+mn-ea"/>
              </a:rPr>
              <a:t>部</a:t>
            </a:r>
            <a:endParaRPr lang="en-US" altLang="ja-JP" sz="3600" dirty="0" smtClean="0">
              <a:latin typeface="+mn-ea"/>
            </a:endParaRPr>
          </a:p>
          <a:p>
            <a:pPr marL="0" indent="0">
              <a:buNone/>
            </a:pPr>
            <a:r>
              <a:rPr lang="ja-JP" altLang="en-US" sz="3600" dirty="0" smtClean="0">
                <a:latin typeface="+mn-ea"/>
              </a:rPr>
              <a:t>　　　</a:t>
            </a:r>
            <a:r>
              <a:rPr lang="ja-JP" altLang="en-US" sz="3600" dirty="0"/>
              <a:t>自分</a:t>
            </a:r>
            <a:r>
              <a:rPr lang="ja-JP" altLang="en-US" sz="3600" dirty="0" smtClean="0"/>
              <a:t>の意見のみつけ方</a:t>
            </a:r>
            <a:endParaRPr lang="en-US" altLang="ja-JP" sz="3600" dirty="0" smtClean="0"/>
          </a:p>
          <a:p>
            <a:pPr marL="0" indent="0">
              <a:buNone/>
            </a:pPr>
            <a:r>
              <a:rPr lang="ja-JP" altLang="en-US" sz="3600" dirty="0"/>
              <a:t>　</a:t>
            </a:r>
            <a:r>
              <a:rPr lang="ja-JP" altLang="en-US" sz="3600" dirty="0" smtClean="0"/>
              <a:t>　　 </a:t>
            </a:r>
            <a:r>
              <a:rPr lang="ja-JP" altLang="en-US" sz="3600" dirty="0" smtClean="0"/>
              <a:t>レポートのまとめ方</a:t>
            </a:r>
            <a:r>
              <a:rPr lang="ja-JP" altLang="en-US" sz="3600" dirty="0" smtClean="0"/>
              <a:t>　　</a:t>
            </a:r>
            <a:endParaRPr lang="en-US" altLang="ja-JP" sz="3600" dirty="0" smtClean="0"/>
          </a:p>
          <a:p>
            <a:endParaRPr kumimoji="1" lang="en-US" altLang="ja-JP" sz="3600" dirty="0" smtClean="0"/>
          </a:p>
          <a:p>
            <a:pPr marL="0" indent="0">
              <a:buNone/>
            </a:pPr>
            <a:endParaRPr kumimoji="1" lang="ja-JP" altLang="en-US" sz="3600" dirty="0"/>
          </a:p>
        </p:txBody>
      </p:sp>
      <p:sp>
        <p:nvSpPr>
          <p:cNvPr id="4" name="スライド番号プレースホルダー 3"/>
          <p:cNvSpPr>
            <a:spLocks noGrp="1"/>
          </p:cNvSpPr>
          <p:nvPr>
            <p:ph type="sldNum" sz="quarter" idx="12"/>
          </p:nvPr>
        </p:nvSpPr>
        <p:spPr/>
        <p:txBody>
          <a:bodyPr/>
          <a:lstStyle/>
          <a:p>
            <a:fld id="{A1DAAE12-F270-473E-9216-E8C4AB7C8848}" type="slidenum">
              <a:rPr lang="en-US" altLang="ja-JP" smtClean="0"/>
              <a:pPr/>
              <a:t>14</a:t>
            </a:fld>
            <a:endParaRPr lang="en-US" altLang="ja-JP"/>
          </a:p>
        </p:txBody>
      </p:sp>
      <p:sp>
        <p:nvSpPr>
          <p:cNvPr id="2" name="タイトル 1"/>
          <p:cNvSpPr>
            <a:spLocks noGrp="1"/>
          </p:cNvSpPr>
          <p:nvPr>
            <p:ph type="title"/>
          </p:nvPr>
        </p:nvSpPr>
        <p:spPr>
          <a:xfrm>
            <a:off x="251520" y="332656"/>
            <a:ext cx="4788024" cy="1143000"/>
          </a:xfrm>
        </p:spPr>
        <p:txBody>
          <a:bodyPr>
            <a:normAutofit/>
          </a:bodyPr>
          <a:lstStyle/>
          <a:p>
            <a:r>
              <a:rPr lang="ja-JP" altLang="en-US" dirty="0" smtClean="0"/>
              <a:t>レポート</a:t>
            </a:r>
            <a:r>
              <a:rPr lang="ja-JP" altLang="en-US" dirty="0"/>
              <a:t>作成</a:t>
            </a:r>
            <a:r>
              <a:rPr lang="ja-JP" altLang="en-US" dirty="0" smtClean="0"/>
              <a:t>のコツ</a:t>
            </a:r>
            <a:endParaRPr kumimoji="1" lang="ja-JP" altLang="en-US" dirty="0"/>
          </a:p>
        </p:txBody>
      </p:sp>
    </p:spTree>
    <p:extLst>
      <p:ext uri="{BB962C8B-B14F-4D97-AF65-F5344CB8AC3E}">
        <p14:creationId xmlns:p14="http://schemas.microsoft.com/office/powerpoint/2010/main" val="30890946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899592" y="2780928"/>
            <a:ext cx="7408333" cy="3450696"/>
          </a:xfrm>
        </p:spPr>
        <p:txBody>
          <a:bodyPr/>
          <a:lstStyle/>
          <a:p>
            <a:pPr marL="514350" indent="-514350">
              <a:buClr>
                <a:srgbClr val="0000CC"/>
              </a:buClr>
              <a:buFont typeface="+mj-lt"/>
              <a:buAutoNum type="romanUcPeriod"/>
            </a:pPr>
            <a:r>
              <a:rPr lang="ja-JP" altLang="en-US" dirty="0"/>
              <a:t>課題</a:t>
            </a:r>
            <a:r>
              <a:rPr lang="ja-JP" altLang="en-US" dirty="0" smtClean="0"/>
              <a:t>文献（図書）を読んで，テーマについて論じる</a:t>
            </a:r>
            <a:endParaRPr lang="en-US" altLang="ja-JP" dirty="0" smtClean="0"/>
          </a:p>
          <a:p>
            <a:pPr marL="514350" indent="-514350">
              <a:buClr>
                <a:srgbClr val="0000CC"/>
              </a:buClr>
              <a:buFont typeface="+mj-lt"/>
              <a:buAutoNum type="romanUcPeriod"/>
            </a:pPr>
            <a:endParaRPr kumimoji="1" lang="en-US" altLang="ja-JP" dirty="0"/>
          </a:p>
          <a:p>
            <a:pPr marL="514350" indent="-514350">
              <a:buClr>
                <a:srgbClr val="0000CC"/>
              </a:buClr>
              <a:buFont typeface="+mj-lt"/>
              <a:buAutoNum type="romanUcPeriod"/>
            </a:pPr>
            <a:r>
              <a:rPr lang="ja-JP" altLang="en-US" dirty="0" smtClean="0"/>
              <a:t>あるテーマについて，調べてまとめる</a:t>
            </a:r>
            <a:endParaRPr lang="en-US" altLang="ja-JP" dirty="0" smtClean="0"/>
          </a:p>
          <a:p>
            <a:pPr marL="514350" indent="-514350">
              <a:buClr>
                <a:srgbClr val="0000CC"/>
              </a:buClr>
              <a:buFont typeface="+mj-lt"/>
              <a:buAutoNum type="romanUcPeriod"/>
            </a:pPr>
            <a:endParaRPr kumimoji="1" lang="en-US" altLang="ja-JP" dirty="0"/>
          </a:p>
          <a:p>
            <a:pPr marL="514350" indent="-514350">
              <a:buClr>
                <a:srgbClr val="0000CC"/>
              </a:buClr>
              <a:buFont typeface="+mj-lt"/>
              <a:buAutoNum type="romanUcPeriod"/>
            </a:pPr>
            <a:r>
              <a:rPr lang="ja-JP" altLang="en-US" dirty="0" smtClean="0">
                <a:solidFill>
                  <a:srgbClr val="FF0000"/>
                </a:solidFill>
              </a:rPr>
              <a:t>あるテーマについて，自由に論じる</a:t>
            </a:r>
            <a:endParaRPr kumimoji="1" lang="ja-JP" altLang="en-US" dirty="0">
              <a:solidFill>
                <a:srgbClr val="FF0000"/>
              </a:solidFill>
            </a:endParaRPr>
          </a:p>
        </p:txBody>
      </p:sp>
      <p:sp>
        <p:nvSpPr>
          <p:cNvPr id="3" name="タイトル 2"/>
          <p:cNvSpPr>
            <a:spLocks noGrp="1"/>
          </p:cNvSpPr>
          <p:nvPr>
            <p:ph type="title"/>
          </p:nvPr>
        </p:nvSpPr>
        <p:spPr/>
        <p:txBody>
          <a:bodyPr/>
          <a:lstStyle/>
          <a:p>
            <a:pPr algn="l"/>
            <a:r>
              <a:rPr kumimoji="1" lang="ja-JP" altLang="en-US" dirty="0" smtClean="0"/>
              <a:t>レポートの種類</a:t>
            </a:r>
            <a:endParaRPr kumimoji="1" lang="ja-JP" altLang="en-US" dirty="0"/>
          </a:p>
        </p:txBody>
      </p:sp>
    </p:spTree>
    <p:extLst>
      <p:ext uri="{BB962C8B-B14F-4D97-AF65-F5344CB8AC3E}">
        <p14:creationId xmlns:p14="http://schemas.microsoft.com/office/powerpoint/2010/main" val="2560341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67545" y="2675467"/>
            <a:ext cx="8064896" cy="3450696"/>
          </a:xfrm>
        </p:spPr>
        <p:txBody>
          <a:bodyPr>
            <a:normAutofit/>
          </a:bodyPr>
          <a:lstStyle/>
          <a:p>
            <a:pPr marL="0" indent="0">
              <a:buNone/>
            </a:pPr>
            <a:r>
              <a:rPr kumimoji="1" lang="ja-JP" altLang="en-US" sz="4000" dirty="0" smtClean="0"/>
              <a:t>自由に論じるとは？</a:t>
            </a:r>
            <a:endParaRPr kumimoji="1" lang="en-US" altLang="ja-JP" sz="4000" dirty="0" smtClean="0"/>
          </a:p>
          <a:p>
            <a:pPr marL="0" indent="0">
              <a:buNone/>
            </a:pPr>
            <a:endParaRPr kumimoji="1" lang="en-US" altLang="ja-JP" sz="4000" dirty="0" smtClean="0"/>
          </a:p>
          <a:p>
            <a:pPr marL="0" indent="0">
              <a:buNone/>
            </a:pPr>
            <a:r>
              <a:rPr lang="ja-JP" altLang="en-US" sz="4000" dirty="0" smtClean="0"/>
              <a:t>　　</a:t>
            </a:r>
            <a:endParaRPr kumimoji="1" lang="ja-JP" altLang="en-US" sz="4000" dirty="0"/>
          </a:p>
        </p:txBody>
      </p:sp>
      <p:sp>
        <p:nvSpPr>
          <p:cNvPr id="3" name="タイトル 2"/>
          <p:cNvSpPr>
            <a:spLocks noGrp="1"/>
          </p:cNvSpPr>
          <p:nvPr>
            <p:ph type="title"/>
          </p:nvPr>
        </p:nvSpPr>
        <p:spPr/>
        <p:txBody>
          <a:bodyPr>
            <a:normAutofit fontScale="90000"/>
          </a:bodyPr>
          <a:lstStyle/>
          <a:p>
            <a:r>
              <a:rPr lang="ja-JP" altLang="en-US" dirty="0"/>
              <a:t>あるテーマについて，自由に</a:t>
            </a:r>
            <a:r>
              <a:rPr lang="ja-JP" altLang="en-US" dirty="0" smtClean="0"/>
              <a:t>論じる</a:t>
            </a:r>
            <a:endParaRPr kumimoji="1" lang="ja-JP" altLang="en-US" dirty="0"/>
          </a:p>
        </p:txBody>
      </p:sp>
    </p:spTree>
    <p:extLst>
      <p:ext uri="{BB962C8B-B14F-4D97-AF65-F5344CB8AC3E}">
        <p14:creationId xmlns:p14="http://schemas.microsoft.com/office/powerpoint/2010/main" val="41212931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67545" y="2675467"/>
            <a:ext cx="8064896" cy="3450696"/>
          </a:xfrm>
        </p:spPr>
        <p:txBody>
          <a:bodyPr>
            <a:normAutofit lnSpcReduction="10000"/>
          </a:bodyPr>
          <a:lstStyle/>
          <a:p>
            <a:pPr marL="0" indent="0">
              <a:buNone/>
            </a:pPr>
            <a:r>
              <a:rPr kumimoji="1" lang="ja-JP" altLang="en-US" sz="4000" dirty="0" smtClean="0"/>
              <a:t>自由に論じるとは？</a:t>
            </a:r>
            <a:endParaRPr kumimoji="1" lang="en-US" altLang="ja-JP" sz="4000" dirty="0" smtClean="0"/>
          </a:p>
          <a:p>
            <a:pPr marL="0" indent="0">
              <a:buNone/>
            </a:pPr>
            <a:r>
              <a:rPr lang="ja-JP" altLang="en-US" sz="4000" dirty="0"/>
              <a:t>→</a:t>
            </a:r>
            <a:r>
              <a:rPr lang="ja-JP" altLang="en-US" sz="4000" dirty="0">
                <a:solidFill>
                  <a:srgbClr val="FF0000"/>
                </a:solidFill>
              </a:rPr>
              <a:t>文字どおり受け取るのは危険！！</a:t>
            </a:r>
          </a:p>
          <a:p>
            <a:pPr marL="0" indent="0">
              <a:buNone/>
            </a:pPr>
            <a:r>
              <a:rPr kumimoji="1" lang="ja-JP" altLang="en-US" sz="4000" dirty="0" smtClean="0"/>
              <a:t>　 自分の考えを</a:t>
            </a:r>
            <a:r>
              <a:rPr lang="ja-JP" altLang="en-US" sz="4000" dirty="0" smtClean="0"/>
              <a:t>「自由」</a:t>
            </a:r>
            <a:r>
              <a:rPr kumimoji="1" lang="ja-JP" altLang="en-US" sz="4000" dirty="0" smtClean="0"/>
              <a:t>に書いてよい</a:t>
            </a:r>
            <a:endParaRPr kumimoji="1" lang="en-US" altLang="ja-JP" sz="4000" dirty="0" smtClean="0"/>
          </a:p>
          <a:p>
            <a:pPr marL="0" indent="0">
              <a:buNone/>
            </a:pPr>
            <a:r>
              <a:rPr lang="ja-JP" altLang="en-US" sz="4000" dirty="0"/>
              <a:t>　 </a:t>
            </a:r>
            <a:r>
              <a:rPr kumimoji="1" lang="ja-JP" altLang="en-US" sz="4000" dirty="0" smtClean="0"/>
              <a:t>わけではない。</a:t>
            </a:r>
            <a:endParaRPr kumimoji="1" lang="en-US" altLang="ja-JP" sz="4000" dirty="0" smtClean="0"/>
          </a:p>
          <a:p>
            <a:pPr marL="0" indent="0">
              <a:buNone/>
            </a:pPr>
            <a:r>
              <a:rPr lang="ja-JP" altLang="en-US" sz="4000" dirty="0" smtClean="0"/>
              <a:t>　</a:t>
            </a:r>
            <a:endParaRPr kumimoji="1" lang="ja-JP" altLang="en-US" sz="4000" dirty="0"/>
          </a:p>
        </p:txBody>
      </p:sp>
      <p:sp>
        <p:nvSpPr>
          <p:cNvPr id="3" name="タイトル 2"/>
          <p:cNvSpPr>
            <a:spLocks noGrp="1"/>
          </p:cNvSpPr>
          <p:nvPr>
            <p:ph type="title"/>
          </p:nvPr>
        </p:nvSpPr>
        <p:spPr/>
        <p:txBody>
          <a:bodyPr>
            <a:normAutofit fontScale="90000"/>
          </a:bodyPr>
          <a:lstStyle/>
          <a:p>
            <a:r>
              <a:rPr lang="ja-JP" altLang="en-US" dirty="0"/>
              <a:t>あるテーマについて，自由に</a:t>
            </a:r>
            <a:r>
              <a:rPr lang="ja-JP" altLang="en-US" dirty="0" smtClean="0"/>
              <a:t>論じる</a:t>
            </a:r>
            <a:endParaRPr kumimoji="1" lang="ja-JP" altLang="en-US" dirty="0"/>
          </a:p>
        </p:txBody>
      </p:sp>
    </p:spTree>
    <p:extLst>
      <p:ext uri="{BB962C8B-B14F-4D97-AF65-F5344CB8AC3E}">
        <p14:creationId xmlns:p14="http://schemas.microsoft.com/office/powerpoint/2010/main" val="18299158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95536" y="1916832"/>
            <a:ext cx="8568952" cy="4464496"/>
          </a:xfrm>
        </p:spPr>
        <p:txBody>
          <a:bodyPr>
            <a:noAutofit/>
          </a:bodyPr>
          <a:lstStyle/>
          <a:p>
            <a:pPr marL="0" indent="0" algn="ctr">
              <a:buNone/>
            </a:pPr>
            <a:r>
              <a:rPr kumimoji="1" lang="ja-JP" altLang="en-US" sz="3200" dirty="0" smtClean="0"/>
              <a:t>　</a:t>
            </a:r>
            <a:endParaRPr kumimoji="1" lang="en-US" altLang="ja-JP" sz="3200" dirty="0" smtClean="0"/>
          </a:p>
          <a:p>
            <a:pPr marL="0" indent="0" algn="ctr">
              <a:buNone/>
            </a:pPr>
            <a:r>
              <a:rPr kumimoji="1" lang="ja-JP" altLang="en-US" sz="2800" dirty="0" smtClean="0"/>
              <a:t>サッカーは自由なスポーツだ</a:t>
            </a:r>
            <a:endParaRPr kumimoji="1" lang="en-US" altLang="ja-JP" sz="2800" dirty="0" smtClean="0"/>
          </a:p>
          <a:p>
            <a:pPr marL="0" indent="0" algn="ctr">
              <a:buNone/>
            </a:pPr>
            <a:r>
              <a:rPr lang="ja-JP" altLang="en-US" sz="2800" dirty="0" smtClean="0"/>
              <a:t>　　ボールを受けたら，ドリブル</a:t>
            </a:r>
            <a:r>
              <a:rPr lang="ja-JP" altLang="en-US" sz="2800" dirty="0"/>
              <a:t>しても</a:t>
            </a:r>
            <a:r>
              <a:rPr lang="ja-JP" altLang="en-US" sz="2800" dirty="0" smtClean="0"/>
              <a:t>よいし，</a:t>
            </a:r>
            <a:endParaRPr lang="en-US" altLang="ja-JP" sz="2800" dirty="0" smtClean="0"/>
          </a:p>
          <a:p>
            <a:pPr marL="0" indent="0" algn="ctr">
              <a:buNone/>
            </a:pPr>
            <a:r>
              <a:rPr lang="ja-JP" altLang="en-US" sz="2800" dirty="0" smtClean="0"/>
              <a:t>味方にパスしてもよいし，</a:t>
            </a:r>
            <a:endParaRPr lang="en-US" altLang="ja-JP" sz="2800" dirty="0" smtClean="0"/>
          </a:p>
          <a:p>
            <a:pPr marL="0" indent="0" algn="ctr">
              <a:buNone/>
            </a:pPr>
            <a:r>
              <a:rPr lang="ja-JP" altLang="en-US" sz="2800" dirty="0" smtClean="0"/>
              <a:t>いきなりシュート</a:t>
            </a:r>
            <a:r>
              <a:rPr lang="ja-JP" altLang="en-US" sz="2800" dirty="0"/>
              <a:t>しても</a:t>
            </a:r>
            <a:r>
              <a:rPr lang="ja-JP" altLang="en-US" sz="2800" dirty="0" smtClean="0"/>
              <a:t>よい</a:t>
            </a:r>
            <a:endParaRPr lang="en-US" altLang="ja-JP" sz="2800" dirty="0" smtClean="0"/>
          </a:p>
          <a:p>
            <a:pPr marL="0" indent="0" algn="ctr">
              <a:buNone/>
            </a:pPr>
            <a:endParaRPr lang="en-US" altLang="ja-JP" sz="2800" dirty="0" smtClean="0"/>
          </a:p>
          <a:p>
            <a:pPr marL="0" indent="0" algn="ctr">
              <a:buNone/>
            </a:pPr>
            <a:r>
              <a:rPr lang="ja-JP" altLang="en-US" sz="2800" dirty="0" smtClean="0"/>
              <a:t>　　ボール</a:t>
            </a:r>
            <a:r>
              <a:rPr lang="ja-JP" altLang="en-US" sz="2800" dirty="0"/>
              <a:t>を持った人</a:t>
            </a:r>
            <a:r>
              <a:rPr lang="ja-JP" altLang="en-US" sz="2800" dirty="0" smtClean="0"/>
              <a:t>の，イマジネーション</a:t>
            </a:r>
            <a:r>
              <a:rPr lang="ja-JP" altLang="en-US" sz="2800" dirty="0"/>
              <a:t>が</a:t>
            </a:r>
            <a:r>
              <a:rPr lang="ja-JP" altLang="en-US" sz="2800" dirty="0" smtClean="0"/>
              <a:t>すべてである。</a:t>
            </a:r>
            <a:endParaRPr kumimoji="1" lang="en-US" altLang="ja-JP" sz="2800" dirty="0" smtClean="0"/>
          </a:p>
        </p:txBody>
      </p:sp>
      <p:sp>
        <p:nvSpPr>
          <p:cNvPr id="4" name="タイトル 2"/>
          <p:cNvSpPr>
            <a:spLocks noGrp="1"/>
          </p:cNvSpPr>
          <p:nvPr>
            <p:ph type="title"/>
          </p:nvPr>
        </p:nvSpPr>
        <p:spPr/>
        <p:txBody>
          <a:bodyPr>
            <a:normAutofit fontScale="90000"/>
          </a:bodyPr>
          <a:lstStyle/>
          <a:p>
            <a:r>
              <a:rPr lang="ja-JP" altLang="en-US" dirty="0"/>
              <a:t>あるテーマについて，自由に</a:t>
            </a:r>
            <a:r>
              <a:rPr lang="ja-JP" altLang="en-US" dirty="0" smtClean="0"/>
              <a:t>論じる</a:t>
            </a:r>
            <a:endParaRPr kumimoji="1" lang="ja-JP" altLang="en-US" dirty="0"/>
          </a:p>
        </p:txBody>
      </p:sp>
    </p:spTree>
    <p:extLst>
      <p:ext uri="{BB962C8B-B14F-4D97-AF65-F5344CB8AC3E}">
        <p14:creationId xmlns:p14="http://schemas.microsoft.com/office/powerpoint/2010/main" val="19952462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95536" y="1916832"/>
            <a:ext cx="8568952" cy="4464496"/>
          </a:xfrm>
        </p:spPr>
        <p:txBody>
          <a:bodyPr>
            <a:noAutofit/>
          </a:bodyPr>
          <a:lstStyle/>
          <a:p>
            <a:pPr marL="0" indent="0" algn="ctr">
              <a:buNone/>
            </a:pPr>
            <a:r>
              <a:rPr kumimoji="1" lang="ja-JP" altLang="en-US" sz="3200" dirty="0" smtClean="0"/>
              <a:t>　</a:t>
            </a:r>
            <a:endParaRPr kumimoji="1" lang="en-US" altLang="ja-JP" sz="3200" dirty="0" smtClean="0"/>
          </a:p>
          <a:p>
            <a:pPr marL="0" indent="0" algn="ctr">
              <a:buNone/>
            </a:pPr>
            <a:r>
              <a:rPr kumimoji="1" lang="ja-JP" altLang="en-US" sz="2800" dirty="0" smtClean="0"/>
              <a:t>サッカーは自由なスポーツだ</a:t>
            </a:r>
            <a:endParaRPr kumimoji="1" lang="en-US" altLang="ja-JP" sz="2800" dirty="0" smtClean="0"/>
          </a:p>
          <a:p>
            <a:pPr marL="0" indent="0" algn="ctr">
              <a:buNone/>
            </a:pPr>
            <a:r>
              <a:rPr lang="ja-JP" altLang="en-US" sz="2800" dirty="0" smtClean="0"/>
              <a:t>　　ボールを受けたら，ドリブル</a:t>
            </a:r>
            <a:r>
              <a:rPr lang="ja-JP" altLang="en-US" sz="2800" dirty="0"/>
              <a:t>しても</a:t>
            </a:r>
            <a:r>
              <a:rPr lang="ja-JP" altLang="en-US" sz="2800" dirty="0" smtClean="0"/>
              <a:t>よいし，</a:t>
            </a:r>
            <a:endParaRPr lang="en-US" altLang="ja-JP" sz="2800" dirty="0" smtClean="0"/>
          </a:p>
          <a:p>
            <a:pPr marL="0" indent="0" algn="ctr">
              <a:buNone/>
            </a:pPr>
            <a:r>
              <a:rPr lang="ja-JP" altLang="en-US" sz="2800" dirty="0" smtClean="0"/>
              <a:t>味方にパスしてもよいし，</a:t>
            </a:r>
            <a:endParaRPr lang="en-US" altLang="ja-JP" sz="2800" dirty="0" smtClean="0"/>
          </a:p>
          <a:p>
            <a:pPr marL="0" indent="0" algn="ctr">
              <a:buNone/>
            </a:pPr>
            <a:r>
              <a:rPr lang="ja-JP" altLang="en-US" sz="2800" dirty="0" smtClean="0"/>
              <a:t>いきなりシュート</a:t>
            </a:r>
            <a:r>
              <a:rPr lang="ja-JP" altLang="en-US" sz="2800" dirty="0"/>
              <a:t>しても</a:t>
            </a:r>
            <a:r>
              <a:rPr lang="ja-JP" altLang="en-US" sz="2800" dirty="0" smtClean="0"/>
              <a:t>よい</a:t>
            </a:r>
            <a:endParaRPr lang="en-US" altLang="ja-JP" sz="2800" dirty="0" smtClean="0"/>
          </a:p>
          <a:p>
            <a:pPr marL="0" indent="0" algn="ctr">
              <a:buNone/>
            </a:pPr>
            <a:endParaRPr lang="en-US" altLang="ja-JP" sz="2800" dirty="0" smtClean="0"/>
          </a:p>
          <a:p>
            <a:pPr marL="0" indent="0" algn="ctr">
              <a:buNone/>
            </a:pPr>
            <a:r>
              <a:rPr lang="ja-JP" altLang="en-US" sz="2800" dirty="0" smtClean="0"/>
              <a:t>　　ボール</a:t>
            </a:r>
            <a:r>
              <a:rPr lang="ja-JP" altLang="en-US" sz="2800" dirty="0"/>
              <a:t>を持った人</a:t>
            </a:r>
            <a:r>
              <a:rPr lang="ja-JP" altLang="en-US" sz="2800" dirty="0" smtClean="0"/>
              <a:t>の，イマジネーション</a:t>
            </a:r>
            <a:r>
              <a:rPr lang="ja-JP" altLang="en-US" sz="2800" dirty="0"/>
              <a:t>が</a:t>
            </a:r>
            <a:r>
              <a:rPr lang="ja-JP" altLang="en-US" sz="2800" dirty="0" smtClean="0"/>
              <a:t>すべてである。</a:t>
            </a:r>
            <a:endParaRPr lang="en-US" altLang="ja-JP" sz="2800" dirty="0" smtClean="0"/>
          </a:p>
          <a:p>
            <a:pPr marL="0" indent="0" algn="ctr">
              <a:buNone/>
            </a:pPr>
            <a:r>
              <a:rPr lang="ja-JP" altLang="en-US" sz="2800" dirty="0" smtClean="0"/>
              <a:t>→</a:t>
            </a:r>
            <a:r>
              <a:rPr lang="ja-JP" altLang="en-US" sz="2800" dirty="0" smtClean="0">
                <a:solidFill>
                  <a:srgbClr val="FF0000"/>
                </a:solidFill>
              </a:rPr>
              <a:t>ただし，手を使わない範囲で</a:t>
            </a:r>
            <a:endParaRPr lang="ja-JP" altLang="en-US" sz="2800" dirty="0">
              <a:solidFill>
                <a:srgbClr val="FF0000"/>
              </a:solidFill>
            </a:endParaRPr>
          </a:p>
          <a:p>
            <a:pPr marL="0" indent="0" algn="ctr">
              <a:buNone/>
            </a:pPr>
            <a:endParaRPr kumimoji="1" lang="en-US" altLang="ja-JP" sz="2800" dirty="0"/>
          </a:p>
          <a:p>
            <a:pPr marL="0" indent="0" algn="ctr">
              <a:buNone/>
            </a:pPr>
            <a:endParaRPr kumimoji="1" lang="en-US" altLang="ja-JP" sz="2800" dirty="0" smtClean="0"/>
          </a:p>
        </p:txBody>
      </p:sp>
      <p:sp>
        <p:nvSpPr>
          <p:cNvPr id="4" name="タイトル 2"/>
          <p:cNvSpPr>
            <a:spLocks noGrp="1"/>
          </p:cNvSpPr>
          <p:nvPr>
            <p:ph type="title"/>
          </p:nvPr>
        </p:nvSpPr>
        <p:spPr/>
        <p:txBody>
          <a:bodyPr>
            <a:normAutofit fontScale="90000"/>
          </a:bodyPr>
          <a:lstStyle/>
          <a:p>
            <a:r>
              <a:rPr lang="ja-JP" altLang="en-US" dirty="0"/>
              <a:t>あるテーマについて，自由に</a:t>
            </a:r>
            <a:r>
              <a:rPr lang="ja-JP" altLang="en-US" dirty="0" smtClean="0"/>
              <a:t>論じる</a:t>
            </a:r>
            <a:endParaRPr kumimoji="1" lang="ja-JP" altLang="en-US" dirty="0"/>
          </a:p>
        </p:txBody>
      </p:sp>
    </p:spTree>
    <p:extLst>
      <p:ext uri="{BB962C8B-B14F-4D97-AF65-F5344CB8AC3E}">
        <p14:creationId xmlns:p14="http://schemas.microsoft.com/office/powerpoint/2010/main" val="1396839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pPr>
              <a:buFont typeface="Wingdings" panose="05000000000000000000" pitchFamily="2" charset="2"/>
              <a:buChar char="Ø"/>
            </a:pPr>
            <a:r>
              <a:rPr kumimoji="1" lang="ja-JP" altLang="en-US" sz="3200" dirty="0" smtClean="0"/>
              <a:t>客観的・論理的な文章である</a:t>
            </a:r>
            <a:endParaRPr kumimoji="1" lang="en-US" altLang="ja-JP" sz="3200" dirty="0" smtClean="0"/>
          </a:p>
          <a:p>
            <a:pPr>
              <a:buFont typeface="Wingdings" panose="05000000000000000000" pitchFamily="2" charset="2"/>
              <a:buChar char="Ø"/>
            </a:pPr>
            <a:endParaRPr lang="en-US" altLang="ja-JP" sz="3200" dirty="0"/>
          </a:p>
          <a:p>
            <a:pPr>
              <a:buFont typeface="Wingdings" panose="05000000000000000000" pitchFamily="2" charset="2"/>
              <a:buChar char="Ø"/>
            </a:pPr>
            <a:r>
              <a:rPr kumimoji="1" lang="ja-JP" altLang="en-US" sz="3200" dirty="0" smtClean="0"/>
              <a:t>レポートの基本は、</a:t>
            </a:r>
            <a:endParaRPr kumimoji="1" lang="en-US" altLang="ja-JP" sz="3200" dirty="0" smtClean="0"/>
          </a:p>
          <a:p>
            <a:pPr marL="0" indent="0">
              <a:buNone/>
            </a:pPr>
            <a:r>
              <a:rPr lang="ja-JP" altLang="en-US" sz="3200" dirty="0" smtClean="0"/>
              <a:t>　　　　　問い　</a:t>
            </a:r>
            <a:r>
              <a:rPr lang="en-US" altLang="ja-JP" sz="3200" dirty="0" smtClean="0"/>
              <a:t>+</a:t>
            </a:r>
            <a:r>
              <a:rPr lang="ja-JP" altLang="en-US" sz="3200" dirty="0" smtClean="0"/>
              <a:t>　答え　</a:t>
            </a:r>
            <a:r>
              <a:rPr lang="en-US" altLang="ja-JP" sz="3200" dirty="0" smtClean="0"/>
              <a:t>+</a:t>
            </a:r>
            <a:r>
              <a:rPr lang="ja-JP" altLang="en-US" sz="3200" dirty="0" smtClean="0"/>
              <a:t>　答えを導く根拠</a:t>
            </a:r>
            <a:endParaRPr lang="en-US" altLang="ja-JP" sz="3200" dirty="0" smtClean="0"/>
          </a:p>
          <a:p>
            <a:pPr marL="0" indent="0">
              <a:buNone/>
            </a:pPr>
            <a:endParaRPr lang="en-US" altLang="ja-JP" dirty="0"/>
          </a:p>
          <a:p>
            <a:pPr marL="0" indent="0" algn="r">
              <a:buNone/>
            </a:pPr>
            <a:r>
              <a:rPr lang="ja-JP" altLang="en-US" dirty="0"/>
              <a:t>「</a:t>
            </a:r>
            <a:r>
              <a:rPr lang="ja-JP" altLang="en-US" dirty="0" smtClean="0"/>
              <a:t>学生による学生のためのダメレポート脱出法」より　</a:t>
            </a: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レポートとは</a:t>
            </a:r>
            <a:endParaRPr kumimoji="1" lang="ja-JP" altLang="en-US" dirty="0"/>
          </a:p>
        </p:txBody>
      </p:sp>
    </p:spTree>
    <p:extLst>
      <p:ext uri="{BB962C8B-B14F-4D97-AF65-F5344CB8AC3E}">
        <p14:creationId xmlns:p14="http://schemas.microsoft.com/office/powerpoint/2010/main" val="11022172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0622" y="1988840"/>
            <a:ext cx="8568952" cy="4464496"/>
          </a:xfrm>
        </p:spPr>
        <p:txBody>
          <a:bodyPr>
            <a:noAutofit/>
          </a:bodyPr>
          <a:lstStyle/>
          <a:p>
            <a:pPr marL="0" indent="0" algn="ctr">
              <a:buNone/>
            </a:pPr>
            <a:r>
              <a:rPr kumimoji="1" lang="ja-JP" altLang="en-US" sz="3200" dirty="0" smtClean="0"/>
              <a:t>　</a:t>
            </a:r>
            <a:endParaRPr lang="en-US" altLang="ja-JP" sz="3200" dirty="0"/>
          </a:p>
          <a:p>
            <a:pPr marL="0" indent="0" algn="ctr">
              <a:buNone/>
            </a:pPr>
            <a:r>
              <a:rPr kumimoji="1" lang="ja-JP" altLang="en-US" sz="3200" dirty="0" smtClean="0"/>
              <a:t>同じように，レポートの自由にもルールがある</a:t>
            </a:r>
            <a:endParaRPr kumimoji="1" lang="en-US" altLang="ja-JP" sz="3200" dirty="0" smtClean="0"/>
          </a:p>
        </p:txBody>
      </p:sp>
      <p:sp>
        <p:nvSpPr>
          <p:cNvPr id="4" name="タイトル 2"/>
          <p:cNvSpPr>
            <a:spLocks noGrp="1"/>
          </p:cNvSpPr>
          <p:nvPr>
            <p:ph type="title"/>
          </p:nvPr>
        </p:nvSpPr>
        <p:spPr/>
        <p:txBody>
          <a:bodyPr>
            <a:normAutofit fontScale="90000"/>
          </a:bodyPr>
          <a:lstStyle/>
          <a:p>
            <a:pPr algn="l"/>
            <a:r>
              <a:rPr lang="ja-JP" altLang="en-US" dirty="0"/>
              <a:t>あるテーマについて，自由に</a:t>
            </a:r>
            <a:r>
              <a:rPr lang="ja-JP" altLang="en-US" dirty="0" smtClean="0"/>
              <a:t>論じる</a:t>
            </a:r>
            <a:endParaRPr kumimoji="1" lang="ja-JP" altLang="en-US" dirty="0"/>
          </a:p>
        </p:txBody>
      </p:sp>
      <p:sp>
        <p:nvSpPr>
          <p:cNvPr id="5" name="コンテンツ プレースホルダー 1"/>
          <p:cNvSpPr txBox="1">
            <a:spLocks/>
          </p:cNvSpPr>
          <p:nvPr/>
        </p:nvSpPr>
        <p:spPr>
          <a:xfrm>
            <a:off x="1115616" y="3447872"/>
            <a:ext cx="7408333" cy="345069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a:buClr>
                <a:srgbClr val="7030A0"/>
              </a:buClr>
              <a:buFont typeface="Wingdings" panose="05000000000000000000" pitchFamily="2" charset="2"/>
              <a:buChar char="Ø"/>
            </a:pPr>
            <a:r>
              <a:rPr lang="ja-JP" altLang="en-US" sz="3200" dirty="0" smtClean="0">
                <a:solidFill>
                  <a:srgbClr val="7030A0"/>
                </a:solidFill>
              </a:rPr>
              <a:t>客観的・論理的な文章である</a:t>
            </a:r>
            <a:endParaRPr lang="en-US" altLang="ja-JP" sz="3200" dirty="0" smtClean="0">
              <a:solidFill>
                <a:srgbClr val="7030A0"/>
              </a:solidFill>
            </a:endParaRPr>
          </a:p>
          <a:p>
            <a:pPr>
              <a:buClr>
                <a:srgbClr val="7030A0"/>
              </a:buClr>
              <a:buFont typeface="Wingdings" panose="05000000000000000000" pitchFamily="2" charset="2"/>
              <a:buChar char="Ø"/>
            </a:pPr>
            <a:endParaRPr lang="en-US" altLang="ja-JP" sz="3200" dirty="0" smtClean="0">
              <a:solidFill>
                <a:srgbClr val="7030A0"/>
              </a:solidFill>
            </a:endParaRPr>
          </a:p>
          <a:p>
            <a:pPr>
              <a:buClr>
                <a:srgbClr val="7030A0"/>
              </a:buClr>
              <a:buFont typeface="Wingdings" panose="05000000000000000000" pitchFamily="2" charset="2"/>
              <a:buChar char="Ø"/>
            </a:pPr>
            <a:r>
              <a:rPr lang="ja-JP" altLang="en-US" sz="3200" dirty="0" smtClean="0">
                <a:solidFill>
                  <a:srgbClr val="7030A0"/>
                </a:solidFill>
              </a:rPr>
              <a:t>レポートの基本は、</a:t>
            </a:r>
            <a:endParaRPr lang="en-US" altLang="ja-JP" sz="3200" dirty="0" smtClean="0">
              <a:solidFill>
                <a:srgbClr val="7030A0"/>
              </a:solidFill>
            </a:endParaRPr>
          </a:p>
          <a:p>
            <a:pPr marL="0" indent="0">
              <a:buClr>
                <a:srgbClr val="7030A0"/>
              </a:buClr>
              <a:buFont typeface="Symbol" pitchFamily="18" charset="2"/>
              <a:buNone/>
            </a:pPr>
            <a:r>
              <a:rPr lang="ja-JP" altLang="en-US" sz="3200" dirty="0" smtClean="0">
                <a:solidFill>
                  <a:srgbClr val="7030A0"/>
                </a:solidFill>
              </a:rPr>
              <a:t>　　　　　問い　</a:t>
            </a:r>
            <a:r>
              <a:rPr lang="en-US" altLang="ja-JP" sz="3200" dirty="0" smtClean="0">
                <a:solidFill>
                  <a:srgbClr val="7030A0"/>
                </a:solidFill>
              </a:rPr>
              <a:t>+</a:t>
            </a:r>
            <a:r>
              <a:rPr lang="ja-JP" altLang="en-US" sz="3200" dirty="0" smtClean="0">
                <a:solidFill>
                  <a:srgbClr val="7030A0"/>
                </a:solidFill>
              </a:rPr>
              <a:t>　答え　</a:t>
            </a:r>
            <a:r>
              <a:rPr lang="en-US" altLang="ja-JP" sz="3200" dirty="0" smtClean="0">
                <a:solidFill>
                  <a:srgbClr val="7030A0"/>
                </a:solidFill>
              </a:rPr>
              <a:t>+</a:t>
            </a:r>
            <a:r>
              <a:rPr lang="ja-JP" altLang="en-US" sz="3200" dirty="0" smtClean="0">
                <a:solidFill>
                  <a:srgbClr val="7030A0"/>
                </a:solidFill>
              </a:rPr>
              <a:t>　答えを導く根拠</a:t>
            </a:r>
            <a:endParaRPr lang="en-US" altLang="ja-JP" sz="3200" dirty="0" smtClean="0">
              <a:solidFill>
                <a:srgbClr val="7030A0"/>
              </a:solidFill>
            </a:endParaRPr>
          </a:p>
          <a:p>
            <a:pPr marL="0" indent="0">
              <a:buClr>
                <a:srgbClr val="7030A0"/>
              </a:buClr>
              <a:buFont typeface="Symbol" pitchFamily="18" charset="2"/>
              <a:buNone/>
            </a:pPr>
            <a:endParaRPr lang="en-US" altLang="ja-JP" dirty="0" smtClean="0"/>
          </a:p>
          <a:p>
            <a:pPr marL="0" indent="0" algn="r">
              <a:buFont typeface="Symbol" pitchFamily="18" charset="2"/>
              <a:buNone/>
            </a:pPr>
            <a:r>
              <a:rPr lang="ja-JP" altLang="en-US" dirty="0" smtClean="0"/>
              <a:t>　</a:t>
            </a:r>
            <a:endParaRPr lang="ja-JP" altLang="en-US" dirty="0"/>
          </a:p>
        </p:txBody>
      </p:sp>
    </p:spTree>
    <p:extLst>
      <p:ext uri="{BB962C8B-B14F-4D97-AF65-F5344CB8AC3E}">
        <p14:creationId xmlns:p14="http://schemas.microsoft.com/office/powerpoint/2010/main" val="245623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67545" y="2675467"/>
            <a:ext cx="8064896" cy="3450696"/>
          </a:xfrm>
        </p:spPr>
        <p:txBody>
          <a:bodyPr>
            <a:normAutofit fontScale="92500" lnSpcReduction="20000"/>
          </a:bodyPr>
          <a:lstStyle/>
          <a:p>
            <a:pPr marL="0" indent="0">
              <a:buNone/>
            </a:pPr>
            <a:r>
              <a:rPr kumimoji="1" lang="ja-JP" altLang="en-US" sz="4000" dirty="0" smtClean="0"/>
              <a:t>では自由</a:t>
            </a:r>
            <a:r>
              <a:rPr kumimoji="1" lang="ja-JP" altLang="en-US" sz="4000" dirty="0" smtClean="0"/>
              <a:t>に論じるとは？</a:t>
            </a:r>
            <a:endParaRPr kumimoji="1" lang="en-US" altLang="ja-JP" sz="4000" dirty="0" smtClean="0"/>
          </a:p>
          <a:p>
            <a:pPr marL="0" indent="0">
              <a:buNone/>
            </a:pPr>
            <a:endParaRPr kumimoji="1" lang="en-US" altLang="ja-JP" sz="4000" dirty="0" smtClean="0"/>
          </a:p>
          <a:p>
            <a:pPr>
              <a:buFont typeface="Wingdings" panose="05000000000000000000" pitchFamily="2" charset="2"/>
              <a:buChar char="Ø"/>
            </a:pPr>
            <a:r>
              <a:rPr lang="ja-JP" altLang="en-US" sz="3200" dirty="0" smtClean="0">
                <a:solidFill>
                  <a:srgbClr val="7030A0"/>
                </a:solidFill>
              </a:rPr>
              <a:t> どんな問いも設定してもよい</a:t>
            </a:r>
            <a:endParaRPr lang="en-US" altLang="ja-JP" sz="3200" dirty="0" smtClean="0">
              <a:solidFill>
                <a:srgbClr val="7030A0"/>
              </a:solidFill>
            </a:endParaRPr>
          </a:p>
          <a:p>
            <a:pPr>
              <a:buFont typeface="Wingdings" panose="05000000000000000000" pitchFamily="2" charset="2"/>
              <a:buChar char="Ø"/>
            </a:pPr>
            <a:endParaRPr lang="en-US" altLang="ja-JP" sz="3200" dirty="0" smtClean="0">
              <a:solidFill>
                <a:srgbClr val="7030A0"/>
              </a:solidFill>
            </a:endParaRPr>
          </a:p>
          <a:p>
            <a:pPr>
              <a:buFont typeface="Wingdings" panose="05000000000000000000" pitchFamily="2" charset="2"/>
              <a:buChar char="Ø"/>
            </a:pPr>
            <a:r>
              <a:rPr lang="ja-JP" altLang="en-US" sz="3200" dirty="0" smtClean="0">
                <a:solidFill>
                  <a:srgbClr val="7030A0"/>
                </a:solidFill>
              </a:rPr>
              <a:t> 誰</a:t>
            </a:r>
            <a:r>
              <a:rPr lang="ja-JP" altLang="en-US" sz="3200" dirty="0">
                <a:solidFill>
                  <a:srgbClr val="7030A0"/>
                </a:solidFill>
              </a:rPr>
              <a:t>に賛成してもよい</a:t>
            </a:r>
            <a:r>
              <a:rPr lang="ja-JP" altLang="en-US" sz="3200" dirty="0" smtClean="0">
                <a:solidFill>
                  <a:srgbClr val="7030A0"/>
                </a:solidFill>
              </a:rPr>
              <a:t>し，誰に反対してもよい</a:t>
            </a:r>
            <a:endParaRPr lang="en-US" altLang="ja-JP" sz="3200" dirty="0" smtClean="0">
              <a:solidFill>
                <a:srgbClr val="7030A0"/>
              </a:solidFill>
            </a:endParaRPr>
          </a:p>
          <a:p>
            <a:pPr>
              <a:buFont typeface="Wingdings" panose="05000000000000000000" pitchFamily="2" charset="2"/>
              <a:buChar char="Ø"/>
            </a:pPr>
            <a:endParaRPr lang="en-US" altLang="ja-JP" sz="3200" dirty="0" smtClean="0">
              <a:solidFill>
                <a:srgbClr val="7030A0"/>
              </a:solidFill>
            </a:endParaRPr>
          </a:p>
          <a:p>
            <a:pPr>
              <a:buFont typeface="Wingdings" panose="05000000000000000000" pitchFamily="2" charset="2"/>
              <a:buChar char="Ø"/>
            </a:pPr>
            <a:r>
              <a:rPr kumimoji="1" lang="ja-JP" altLang="en-US" sz="3200" dirty="0" smtClean="0">
                <a:solidFill>
                  <a:srgbClr val="7030A0"/>
                </a:solidFill>
              </a:rPr>
              <a:t> どんな統計や調査結果を使ってもよい</a:t>
            </a:r>
            <a:endParaRPr kumimoji="1" lang="en-US" altLang="ja-JP" sz="3200" dirty="0" smtClean="0">
              <a:solidFill>
                <a:srgbClr val="7030A0"/>
              </a:solidFill>
            </a:endParaRPr>
          </a:p>
          <a:p>
            <a:pPr marL="0" indent="0">
              <a:buNone/>
            </a:pPr>
            <a:endParaRPr kumimoji="1" lang="ja-JP" altLang="en-US" sz="4000" dirty="0"/>
          </a:p>
        </p:txBody>
      </p:sp>
      <p:sp>
        <p:nvSpPr>
          <p:cNvPr id="3" name="タイトル 2"/>
          <p:cNvSpPr>
            <a:spLocks noGrp="1"/>
          </p:cNvSpPr>
          <p:nvPr>
            <p:ph type="title"/>
          </p:nvPr>
        </p:nvSpPr>
        <p:spPr/>
        <p:txBody>
          <a:bodyPr>
            <a:normAutofit fontScale="90000"/>
          </a:bodyPr>
          <a:lstStyle/>
          <a:p>
            <a:r>
              <a:rPr lang="ja-JP" altLang="en-US" dirty="0"/>
              <a:t>あるテーマについて，自由に</a:t>
            </a:r>
            <a:r>
              <a:rPr lang="ja-JP" altLang="en-US" dirty="0" smtClean="0"/>
              <a:t>論じる</a:t>
            </a:r>
            <a:endParaRPr kumimoji="1" lang="ja-JP" altLang="en-US" dirty="0"/>
          </a:p>
        </p:txBody>
      </p:sp>
    </p:spTree>
    <p:extLst>
      <p:ext uri="{BB962C8B-B14F-4D97-AF65-F5344CB8AC3E}">
        <p14:creationId xmlns:p14="http://schemas.microsoft.com/office/powerpoint/2010/main" val="14702354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0622" y="1988840"/>
            <a:ext cx="8568952" cy="4464496"/>
          </a:xfrm>
        </p:spPr>
        <p:txBody>
          <a:bodyPr>
            <a:noAutofit/>
          </a:bodyPr>
          <a:lstStyle/>
          <a:p>
            <a:pPr marL="0" indent="0" algn="ctr">
              <a:buNone/>
            </a:pPr>
            <a:r>
              <a:rPr kumimoji="1" lang="ja-JP" altLang="en-US" sz="3200" dirty="0" smtClean="0"/>
              <a:t>　</a:t>
            </a:r>
            <a:endParaRPr lang="en-US" altLang="ja-JP" sz="3200" dirty="0"/>
          </a:p>
          <a:p>
            <a:pPr marL="0" indent="0" algn="ctr">
              <a:buNone/>
            </a:pPr>
            <a:r>
              <a:rPr kumimoji="1" lang="ja-JP" altLang="en-US" sz="3200" dirty="0" smtClean="0"/>
              <a:t>同じように，レポートの自由にもルールがある</a:t>
            </a:r>
            <a:endParaRPr kumimoji="1" lang="en-US" altLang="ja-JP" sz="3200" dirty="0" smtClean="0"/>
          </a:p>
        </p:txBody>
      </p:sp>
      <p:sp>
        <p:nvSpPr>
          <p:cNvPr id="4" name="タイトル 2"/>
          <p:cNvSpPr>
            <a:spLocks noGrp="1"/>
          </p:cNvSpPr>
          <p:nvPr>
            <p:ph type="title"/>
          </p:nvPr>
        </p:nvSpPr>
        <p:spPr/>
        <p:txBody>
          <a:bodyPr>
            <a:normAutofit fontScale="90000"/>
          </a:bodyPr>
          <a:lstStyle/>
          <a:p>
            <a:pPr algn="l"/>
            <a:r>
              <a:rPr lang="ja-JP" altLang="en-US" dirty="0"/>
              <a:t>あるテーマについて，自由に</a:t>
            </a:r>
            <a:r>
              <a:rPr lang="ja-JP" altLang="en-US" dirty="0" smtClean="0"/>
              <a:t>論じる</a:t>
            </a:r>
            <a:endParaRPr kumimoji="1" lang="ja-JP" altLang="en-US" dirty="0"/>
          </a:p>
        </p:txBody>
      </p:sp>
      <p:sp>
        <p:nvSpPr>
          <p:cNvPr id="5" name="コンテンツ プレースホルダー 1"/>
          <p:cNvSpPr txBox="1">
            <a:spLocks/>
          </p:cNvSpPr>
          <p:nvPr/>
        </p:nvSpPr>
        <p:spPr>
          <a:xfrm>
            <a:off x="1115616" y="3447872"/>
            <a:ext cx="7408333" cy="345069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a:buClr>
                <a:schemeClr val="tx2"/>
              </a:buClr>
              <a:buFont typeface="Wingdings" panose="05000000000000000000" pitchFamily="2" charset="2"/>
              <a:buChar char="Ø"/>
            </a:pPr>
            <a:r>
              <a:rPr lang="ja-JP" altLang="en-US" sz="3200" dirty="0" smtClean="0">
                <a:solidFill>
                  <a:srgbClr val="FF0000"/>
                </a:solidFill>
              </a:rPr>
              <a:t>客観的・論理的な文章である</a:t>
            </a:r>
            <a:endParaRPr lang="en-US" altLang="ja-JP" sz="3200" dirty="0" smtClean="0">
              <a:solidFill>
                <a:srgbClr val="FF0000"/>
              </a:solidFill>
            </a:endParaRPr>
          </a:p>
          <a:p>
            <a:pPr>
              <a:buClr>
                <a:schemeClr val="tx2"/>
              </a:buClr>
              <a:buFont typeface="Wingdings" panose="05000000000000000000" pitchFamily="2" charset="2"/>
              <a:buChar char="Ø"/>
            </a:pPr>
            <a:endParaRPr lang="en-US" altLang="ja-JP" sz="3200" dirty="0" smtClean="0">
              <a:solidFill>
                <a:srgbClr val="7030A0"/>
              </a:solidFill>
            </a:endParaRPr>
          </a:p>
          <a:p>
            <a:pPr>
              <a:buClr>
                <a:schemeClr val="tx2"/>
              </a:buClr>
              <a:buFont typeface="Wingdings" panose="05000000000000000000" pitchFamily="2" charset="2"/>
              <a:buChar char="Ø"/>
            </a:pPr>
            <a:r>
              <a:rPr lang="ja-JP" altLang="en-US" sz="3200" dirty="0" smtClean="0"/>
              <a:t>レポートの基本は、</a:t>
            </a:r>
            <a:endParaRPr lang="en-US" altLang="ja-JP" sz="3200" dirty="0" smtClean="0"/>
          </a:p>
          <a:p>
            <a:pPr marL="0" indent="0">
              <a:buClr>
                <a:srgbClr val="7030A0"/>
              </a:buClr>
              <a:buFont typeface="Symbol" pitchFamily="18" charset="2"/>
              <a:buNone/>
            </a:pPr>
            <a:r>
              <a:rPr lang="ja-JP" altLang="en-US" sz="3200" dirty="0" smtClean="0"/>
              <a:t>　　　　　問い　</a:t>
            </a:r>
            <a:r>
              <a:rPr lang="en-US" altLang="ja-JP" sz="3200" dirty="0" smtClean="0"/>
              <a:t>+</a:t>
            </a:r>
            <a:r>
              <a:rPr lang="ja-JP" altLang="en-US" sz="3200" dirty="0" smtClean="0"/>
              <a:t>　答え　</a:t>
            </a:r>
            <a:r>
              <a:rPr lang="en-US" altLang="ja-JP" sz="3200" dirty="0" smtClean="0"/>
              <a:t>+</a:t>
            </a:r>
            <a:r>
              <a:rPr lang="ja-JP" altLang="en-US" sz="3200" dirty="0" smtClean="0"/>
              <a:t>　答えを導く根拠</a:t>
            </a:r>
            <a:endParaRPr lang="en-US" altLang="ja-JP" sz="3200" dirty="0" smtClean="0"/>
          </a:p>
          <a:p>
            <a:pPr marL="0" indent="0">
              <a:buClr>
                <a:srgbClr val="7030A0"/>
              </a:buClr>
              <a:buFont typeface="Symbol" pitchFamily="18" charset="2"/>
              <a:buNone/>
            </a:pPr>
            <a:endParaRPr lang="en-US" altLang="ja-JP" dirty="0" smtClean="0"/>
          </a:p>
          <a:p>
            <a:pPr marL="0" indent="0" algn="r">
              <a:buFont typeface="Symbol" pitchFamily="18" charset="2"/>
              <a:buNone/>
            </a:pPr>
            <a:r>
              <a:rPr lang="ja-JP" altLang="en-US" dirty="0" smtClean="0"/>
              <a:t>　</a:t>
            </a:r>
            <a:endParaRPr lang="ja-JP" altLang="en-US" dirty="0"/>
          </a:p>
        </p:txBody>
      </p:sp>
    </p:spTree>
    <p:extLst>
      <p:ext uri="{BB962C8B-B14F-4D97-AF65-F5344CB8AC3E}">
        <p14:creationId xmlns:p14="http://schemas.microsoft.com/office/powerpoint/2010/main" val="3810428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3568" y="2348880"/>
            <a:ext cx="8208912" cy="3777283"/>
          </a:xfrm>
        </p:spPr>
        <p:txBody>
          <a:bodyPr>
            <a:noAutofit/>
          </a:bodyPr>
          <a:lstStyle/>
          <a:p>
            <a:r>
              <a:rPr lang="ja-JP" altLang="en-US" sz="2800" b="1" dirty="0" smtClean="0">
                <a:solidFill>
                  <a:srgbClr val="7030A0"/>
                </a:solidFill>
              </a:rPr>
              <a:t>客観的</a:t>
            </a:r>
            <a:r>
              <a:rPr lang="ja-JP" altLang="en-US" sz="2800" dirty="0" smtClean="0"/>
              <a:t>・論理的</a:t>
            </a:r>
            <a:endParaRPr lang="en-US" altLang="ja-JP" sz="2800" dirty="0" smtClean="0"/>
          </a:p>
          <a:p>
            <a:endParaRPr lang="en-US" altLang="ja-JP" sz="2800" dirty="0" smtClean="0"/>
          </a:p>
          <a:p>
            <a:pPr marL="0" indent="0">
              <a:buNone/>
            </a:pPr>
            <a:r>
              <a:rPr lang="ja-JP" altLang="en-US" sz="2800" dirty="0" smtClean="0"/>
              <a:t>　　　　</a:t>
            </a:r>
            <a:r>
              <a:rPr lang="ja-JP" altLang="en-US" sz="2800" dirty="0" smtClean="0"/>
              <a:t>レポート</a:t>
            </a:r>
            <a:r>
              <a:rPr lang="ja-JP" altLang="en-US" sz="2800" dirty="0" smtClean="0"/>
              <a:t>には，客観的な根拠が</a:t>
            </a:r>
            <a:r>
              <a:rPr lang="ja-JP" altLang="en-US" sz="2800" dirty="0" smtClean="0"/>
              <a:t>必要。</a:t>
            </a:r>
            <a:endParaRPr lang="en-US" altLang="ja-JP" sz="2800" dirty="0"/>
          </a:p>
          <a:p>
            <a:pPr marL="0" indent="0">
              <a:buNone/>
            </a:pPr>
            <a:r>
              <a:rPr lang="ja-JP" altLang="en-US" sz="2800" dirty="0" smtClean="0"/>
              <a:t>　　　　なにも調べずに自由に書くと，印象や感想と</a:t>
            </a:r>
            <a:endParaRPr lang="en-US" altLang="ja-JP" sz="2800" dirty="0" smtClean="0"/>
          </a:p>
          <a:p>
            <a:pPr marL="0" indent="0">
              <a:buNone/>
            </a:pPr>
            <a:r>
              <a:rPr lang="ja-JP" altLang="en-US" sz="2800" dirty="0"/>
              <a:t>　</a:t>
            </a:r>
            <a:r>
              <a:rPr lang="ja-JP" altLang="en-US" sz="2800" dirty="0" smtClean="0"/>
              <a:t>　　　なってしまい，相手に伝わらない。</a:t>
            </a:r>
            <a:endParaRPr lang="en-US" altLang="ja-JP" sz="2800" dirty="0" smtClean="0"/>
          </a:p>
          <a:p>
            <a:pPr marL="0" indent="0">
              <a:buNone/>
            </a:pPr>
            <a:r>
              <a:rPr lang="ja-JP" altLang="en-US" sz="2800" dirty="0"/>
              <a:t>　</a:t>
            </a:r>
            <a:r>
              <a:rPr lang="ja-JP" altLang="en-US" sz="2800" dirty="0" smtClean="0"/>
              <a:t>　　　他の人と共有できる客観的な資料を準備する</a:t>
            </a:r>
            <a:endParaRPr lang="en-US" altLang="ja-JP" sz="2800" dirty="0" smtClean="0"/>
          </a:p>
          <a:p>
            <a:pPr marL="0" indent="0">
              <a:buNone/>
            </a:pPr>
            <a:r>
              <a:rPr lang="ja-JP" altLang="en-US" sz="2800" dirty="0"/>
              <a:t>　</a:t>
            </a:r>
            <a:r>
              <a:rPr lang="ja-JP" altLang="en-US" sz="2800" dirty="0" smtClean="0"/>
              <a:t>　　　必要がある。</a:t>
            </a:r>
            <a:endParaRPr lang="en-US" altLang="ja-JP" sz="2800" dirty="0" smtClean="0"/>
          </a:p>
          <a:p>
            <a:pPr marL="0" indent="0">
              <a:buNone/>
            </a:pPr>
            <a:endParaRPr lang="en-US" altLang="ja-JP" sz="2800" dirty="0" smtClean="0"/>
          </a:p>
          <a:p>
            <a:pPr marL="0" indent="0">
              <a:buNone/>
            </a:pPr>
            <a:endParaRPr lang="en-US" altLang="ja-JP" sz="2800" dirty="0" smtClean="0"/>
          </a:p>
          <a:p>
            <a:endParaRPr lang="en-US" altLang="ja-JP" sz="2800" dirty="0"/>
          </a:p>
          <a:p>
            <a:endParaRPr lang="en-US" altLang="ja-JP" sz="2800" dirty="0" smtClean="0"/>
          </a:p>
          <a:p>
            <a:endParaRPr kumimoji="1" lang="ja-JP" altLang="en-US" sz="2800" dirty="0"/>
          </a:p>
        </p:txBody>
      </p:sp>
      <p:sp>
        <p:nvSpPr>
          <p:cNvPr id="3" name="タイトル 2"/>
          <p:cNvSpPr>
            <a:spLocks noGrp="1"/>
          </p:cNvSpPr>
          <p:nvPr>
            <p:ph type="title"/>
          </p:nvPr>
        </p:nvSpPr>
        <p:spPr/>
        <p:txBody>
          <a:bodyPr/>
          <a:lstStyle/>
          <a:p>
            <a:pPr algn="l"/>
            <a:r>
              <a:rPr lang="ja-JP" altLang="en-US" dirty="0" smtClean="0"/>
              <a:t>レポートにおける客観的</a:t>
            </a:r>
            <a:r>
              <a:rPr lang="ja-JP" altLang="en-US" dirty="0"/>
              <a:t>と</a:t>
            </a:r>
            <a:r>
              <a:rPr lang="ja-JP" altLang="en-US" dirty="0" smtClean="0"/>
              <a:t>は</a:t>
            </a:r>
            <a:endParaRPr kumimoji="1" lang="ja-JP" altLang="en-US" dirty="0"/>
          </a:p>
        </p:txBody>
      </p:sp>
    </p:spTree>
    <p:extLst>
      <p:ext uri="{BB962C8B-B14F-4D97-AF65-F5344CB8AC3E}">
        <p14:creationId xmlns:p14="http://schemas.microsoft.com/office/powerpoint/2010/main" val="35349142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3568" y="2348880"/>
            <a:ext cx="8208912" cy="3777283"/>
          </a:xfrm>
        </p:spPr>
        <p:txBody>
          <a:bodyPr>
            <a:noAutofit/>
          </a:bodyPr>
          <a:lstStyle/>
          <a:p>
            <a:r>
              <a:rPr lang="ja-JP" altLang="en-US" sz="2800" dirty="0" smtClean="0"/>
              <a:t>客観的・</a:t>
            </a:r>
            <a:r>
              <a:rPr lang="ja-JP" altLang="en-US" sz="2800" b="1" dirty="0" smtClean="0">
                <a:solidFill>
                  <a:srgbClr val="7030A0"/>
                </a:solidFill>
              </a:rPr>
              <a:t>論理的</a:t>
            </a:r>
            <a:endParaRPr lang="en-US" altLang="ja-JP" sz="2800" b="1" dirty="0" smtClean="0">
              <a:solidFill>
                <a:srgbClr val="7030A0"/>
              </a:solidFill>
            </a:endParaRPr>
          </a:p>
          <a:p>
            <a:endParaRPr lang="en-US" altLang="ja-JP" sz="2800" dirty="0" smtClean="0"/>
          </a:p>
          <a:p>
            <a:pPr marL="0" indent="0">
              <a:buNone/>
            </a:pPr>
            <a:r>
              <a:rPr lang="ja-JP" altLang="en-US" sz="2800" dirty="0" smtClean="0"/>
              <a:t>　　　　</a:t>
            </a:r>
            <a:r>
              <a:rPr lang="ja-JP" altLang="en-US" sz="2800" dirty="0" smtClean="0"/>
              <a:t>レポート</a:t>
            </a:r>
            <a:r>
              <a:rPr lang="ja-JP" altLang="en-US" sz="2800" dirty="0" smtClean="0"/>
              <a:t>には，客観的な</a:t>
            </a:r>
            <a:r>
              <a:rPr lang="ja-JP" altLang="en-US" sz="2800" dirty="0" smtClean="0"/>
              <a:t>根拠をもとに自分の</a:t>
            </a:r>
            <a:endParaRPr lang="en-US" altLang="ja-JP" sz="2800" dirty="0" smtClean="0"/>
          </a:p>
          <a:p>
            <a:pPr marL="0" indent="0">
              <a:buNone/>
            </a:pPr>
            <a:r>
              <a:rPr lang="ja-JP" altLang="en-US" sz="2800" dirty="0"/>
              <a:t>　</a:t>
            </a:r>
            <a:r>
              <a:rPr lang="ja-JP" altLang="en-US" sz="2800" dirty="0" smtClean="0"/>
              <a:t>　　　</a:t>
            </a:r>
            <a:r>
              <a:rPr lang="ja-JP" altLang="en-US" sz="2800" dirty="0" smtClean="0"/>
              <a:t>意見を主張する論理的</a:t>
            </a:r>
            <a:r>
              <a:rPr lang="ja-JP" altLang="en-US" sz="2800" dirty="0"/>
              <a:t>な</a:t>
            </a:r>
            <a:r>
              <a:rPr lang="ja-JP" altLang="en-US" sz="2800" dirty="0" smtClean="0"/>
              <a:t>展開が必要。</a:t>
            </a:r>
            <a:endParaRPr lang="en-US" altLang="ja-JP" sz="2800" dirty="0" smtClean="0"/>
          </a:p>
          <a:p>
            <a:pPr marL="0" indent="0">
              <a:buNone/>
            </a:pPr>
            <a:endParaRPr lang="en-US" altLang="ja-JP" sz="2800" dirty="0"/>
          </a:p>
          <a:p>
            <a:pPr marL="0" indent="0">
              <a:buNone/>
            </a:pPr>
            <a:r>
              <a:rPr lang="ja-JP" altLang="en-US" sz="2800" dirty="0" smtClean="0"/>
              <a:t>　　　　</a:t>
            </a:r>
            <a:r>
              <a:rPr lang="ja-JP" altLang="en-US" sz="2800" dirty="0" smtClean="0"/>
              <a:t>Ｅｘ．論点（主張）はＡである。理由は</a:t>
            </a:r>
            <a:r>
              <a:rPr lang="en-US" altLang="ja-JP" sz="2800" dirty="0">
                <a:latin typeface="+mn-ea"/>
              </a:rPr>
              <a:t>2</a:t>
            </a:r>
            <a:r>
              <a:rPr lang="ja-JP" altLang="en-US" sz="2800" dirty="0" smtClean="0">
                <a:latin typeface="+mn-ea"/>
              </a:rPr>
              <a:t>点</a:t>
            </a:r>
            <a:r>
              <a:rPr lang="ja-JP" altLang="en-US" sz="2800" dirty="0" smtClean="0"/>
              <a:t>ある。</a:t>
            </a:r>
            <a:endParaRPr lang="en-US" altLang="ja-JP" sz="2800" dirty="0" smtClean="0"/>
          </a:p>
          <a:p>
            <a:pPr marL="0" indent="0">
              <a:buNone/>
            </a:pPr>
            <a:r>
              <a:rPr lang="ja-JP" altLang="en-US" sz="2800" dirty="0"/>
              <a:t>　</a:t>
            </a:r>
            <a:r>
              <a:rPr lang="ja-JP" altLang="en-US" sz="2800" dirty="0" smtClean="0"/>
              <a:t>　　　　　　 </a:t>
            </a:r>
            <a:r>
              <a:rPr lang="en-US" altLang="ja-JP" sz="2800" dirty="0" smtClean="0">
                <a:latin typeface="+mn-ea"/>
              </a:rPr>
              <a:t>1</a:t>
            </a:r>
            <a:r>
              <a:rPr lang="ja-JP" altLang="en-US" sz="2800" dirty="0" smtClean="0"/>
              <a:t>点目はＡである。</a:t>
            </a:r>
            <a:r>
              <a:rPr lang="en-US" altLang="ja-JP" sz="2800" dirty="0" smtClean="0">
                <a:latin typeface="+mn-ea"/>
              </a:rPr>
              <a:t>2</a:t>
            </a:r>
            <a:r>
              <a:rPr lang="ja-JP" altLang="en-US" sz="2800" dirty="0" smtClean="0"/>
              <a:t>点目は</a:t>
            </a:r>
            <a:r>
              <a:rPr lang="en-US" altLang="ja-JP" sz="2800" dirty="0" smtClean="0"/>
              <a:t>B</a:t>
            </a:r>
            <a:r>
              <a:rPr lang="ja-JP" altLang="en-US" sz="2800" dirty="0" smtClean="0"/>
              <a:t>である</a:t>
            </a:r>
            <a:endParaRPr lang="en-US" altLang="ja-JP" sz="2800" dirty="0" smtClean="0"/>
          </a:p>
          <a:p>
            <a:pPr marL="0" indent="0">
              <a:buNone/>
            </a:pPr>
            <a:endParaRPr lang="en-US" altLang="ja-JP" sz="2800" dirty="0" smtClean="0"/>
          </a:p>
          <a:p>
            <a:pPr marL="0" indent="0">
              <a:buNone/>
            </a:pPr>
            <a:endParaRPr lang="en-US" altLang="ja-JP" sz="2800" dirty="0" smtClean="0"/>
          </a:p>
          <a:p>
            <a:endParaRPr lang="en-US" altLang="ja-JP" sz="2800" dirty="0"/>
          </a:p>
          <a:p>
            <a:endParaRPr lang="en-US" altLang="ja-JP" sz="2800" dirty="0" smtClean="0"/>
          </a:p>
          <a:p>
            <a:endParaRPr kumimoji="1" lang="ja-JP" altLang="en-US" sz="2800" dirty="0"/>
          </a:p>
        </p:txBody>
      </p:sp>
      <p:sp>
        <p:nvSpPr>
          <p:cNvPr id="3" name="タイトル 2"/>
          <p:cNvSpPr>
            <a:spLocks noGrp="1"/>
          </p:cNvSpPr>
          <p:nvPr>
            <p:ph type="title"/>
          </p:nvPr>
        </p:nvSpPr>
        <p:spPr/>
        <p:txBody>
          <a:bodyPr>
            <a:normAutofit/>
          </a:bodyPr>
          <a:lstStyle/>
          <a:p>
            <a:pPr algn="l"/>
            <a:r>
              <a:rPr lang="ja-JP" altLang="en-US" dirty="0" smtClean="0"/>
              <a:t>レポートに</a:t>
            </a:r>
            <a:r>
              <a:rPr lang="ja-JP" altLang="en-US" dirty="0" smtClean="0"/>
              <a:t>おける論理的と</a:t>
            </a:r>
            <a:r>
              <a:rPr lang="ja-JP" altLang="en-US" dirty="0" smtClean="0"/>
              <a:t>は</a:t>
            </a:r>
            <a:endParaRPr kumimoji="1" lang="ja-JP" altLang="en-US" dirty="0"/>
          </a:p>
        </p:txBody>
      </p:sp>
    </p:spTree>
    <p:extLst>
      <p:ext uri="{BB962C8B-B14F-4D97-AF65-F5344CB8AC3E}">
        <p14:creationId xmlns:p14="http://schemas.microsoft.com/office/powerpoint/2010/main" val="33040590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0622" y="1988840"/>
            <a:ext cx="8568952" cy="4464496"/>
          </a:xfrm>
        </p:spPr>
        <p:txBody>
          <a:bodyPr>
            <a:noAutofit/>
          </a:bodyPr>
          <a:lstStyle/>
          <a:p>
            <a:pPr marL="0" indent="0" algn="ctr">
              <a:buNone/>
            </a:pPr>
            <a:r>
              <a:rPr kumimoji="1" lang="ja-JP" altLang="en-US" sz="3200" dirty="0" smtClean="0"/>
              <a:t>　</a:t>
            </a:r>
            <a:endParaRPr lang="en-US" altLang="ja-JP" sz="3200" dirty="0"/>
          </a:p>
          <a:p>
            <a:pPr marL="0" indent="0" algn="ctr">
              <a:buNone/>
            </a:pPr>
            <a:r>
              <a:rPr kumimoji="1" lang="ja-JP" altLang="en-US" sz="3200" dirty="0" smtClean="0"/>
              <a:t>同じように，レポートの自由にもルールがある</a:t>
            </a:r>
            <a:endParaRPr kumimoji="1" lang="en-US" altLang="ja-JP" sz="3200" dirty="0" smtClean="0"/>
          </a:p>
        </p:txBody>
      </p:sp>
      <p:sp>
        <p:nvSpPr>
          <p:cNvPr id="4" name="タイトル 2"/>
          <p:cNvSpPr>
            <a:spLocks noGrp="1"/>
          </p:cNvSpPr>
          <p:nvPr>
            <p:ph type="title"/>
          </p:nvPr>
        </p:nvSpPr>
        <p:spPr/>
        <p:txBody>
          <a:bodyPr>
            <a:normAutofit fontScale="90000"/>
          </a:bodyPr>
          <a:lstStyle/>
          <a:p>
            <a:pPr algn="l"/>
            <a:r>
              <a:rPr lang="ja-JP" altLang="en-US" dirty="0"/>
              <a:t>あるテーマについて，自由に</a:t>
            </a:r>
            <a:r>
              <a:rPr lang="ja-JP" altLang="en-US" dirty="0" smtClean="0"/>
              <a:t>論じる</a:t>
            </a:r>
            <a:endParaRPr kumimoji="1" lang="ja-JP" altLang="en-US" dirty="0"/>
          </a:p>
        </p:txBody>
      </p:sp>
      <p:sp>
        <p:nvSpPr>
          <p:cNvPr id="5" name="コンテンツ プレースホルダー 1"/>
          <p:cNvSpPr txBox="1">
            <a:spLocks/>
          </p:cNvSpPr>
          <p:nvPr/>
        </p:nvSpPr>
        <p:spPr>
          <a:xfrm>
            <a:off x="1115616" y="3447872"/>
            <a:ext cx="7408333" cy="345069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a:buClr>
                <a:schemeClr val="tx2"/>
              </a:buClr>
              <a:buFont typeface="Wingdings" panose="05000000000000000000" pitchFamily="2" charset="2"/>
              <a:buChar char="Ø"/>
            </a:pPr>
            <a:r>
              <a:rPr lang="ja-JP" altLang="en-US" sz="3200" dirty="0" smtClean="0"/>
              <a:t>客観的・論理的な文章である</a:t>
            </a:r>
            <a:endParaRPr lang="en-US" altLang="ja-JP" sz="3200" dirty="0" smtClean="0"/>
          </a:p>
          <a:p>
            <a:pPr>
              <a:buClr>
                <a:schemeClr val="tx2"/>
              </a:buClr>
              <a:buFont typeface="Wingdings" panose="05000000000000000000" pitchFamily="2" charset="2"/>
              <a:buChar char="Ø"/>
            </a:pPr>
            <a:endParaRPr lang="en-US" altLang="ja-JP" sz="3200" dirty="0" smtClean="0">
              <a:solidFill>
                <a:srgbClr val="7030A0"/>
              </a:solidFill>
            </a:endParaRPr>
          </a:p>
          <a:p>
            <a:pPr>
              <a:buClr>
                <a:schemeClr val="tx2"/>
              </a:buClr>
              <a:buFont typeface="Wingdings" panose="05000000000000000000" pitchFamily="2" charset="2"/>
              <a:buChar char="Ø"/>
            </a:pPr>
            <a:r>
              <a:rPr lang="ja-JP" altLang="en-US" sz="3200" dirty="0" smtClean="0">
                <a:solidFill>
                  <a:srgbClr val="FF0000"/>
                </a:solidFill>
              </a:rPr>
              <a:t>レポートの基本は、</a:t>
            </a:r>
            <a:endParaRPr lang="en-US" altLang="ja-JP" sz="3200" dirty="0" smtClean="0">
              <a:solidFill>
                <a:srgbClr val="FF0000"/>
              </a:solidFill>
            </a:endParaRPr>
          </a:p>
          <a:p>
            <a:pPr marL="0" indent="0">
              <a:buClr>
                <a:srgbClr val="7030A0"/>
              </a:buClr>
              <a:buFont typeface="Symbol" pitchFamily="18" charset="2"/>
              <a:buNone/>
            </a:pPr>
            <a:r>
              <a:rPr lang="ja-JP" altLang="en-US" sz="3200" dirty="0" smtClean="0">
                <a:solidFill>
                  <a:srgbClr val="FF0000"/>
                </a:solidFill>
              </a:rPr>
              <a:t>　　　　　問い　</a:t>
            </a:r>
            <a:r>
              <a:rPr lang="en-US" altLang="ja-JP" sz="3200" dirty="0" smtClean="0">
                <a:solidFill>
                  <a:srgbClr val="FF0000"/>
                </a:solidFill>
              </a:rPr>
              <a:t>+</a:t>
            </a:r>
            <a:r>
              <a:rPr lang="ja-JP" altLang="en-US" sz="3200" dirty="0" smtClean="0">
                <a:solidFill>
                  <a:srgbClr val="FF0000"/>
                </a:solidFill>
              </a:rPr>
              <a:t>　答え　</a:t>
            </a:r>
            <a:r>
              <a:rPr lang="en-US" altLang="ja-JP" sz="3200" dirty="0" smtClean="0">
                <a:solidFill>
                  <a:srgbClr val="FF0000"/>
                </a:solidFill>
              </a:rPr>
              <a:t>+</a:t>
            </a:r>
            <a:r>
              <a:rPr lang="ja-JP" altLang="en-US" sz="3200" dirty="0" smtClean="0">
                <a:solidFill>
                  <a:srgbClr val="FF0000"/>
                </a:solidFill>
              </a:rPr>
              <a:t>　答えを導く根拠</a:t>
            </a:r>
            <a:endParaRPr lang="en-US" altLang="ja-JP" sz="3200" dirty="0" smtClean="0">
              <a:solidFill>
                <a:srgbClr val="FF0000"/>
              </a:solidFill>
            </a:endParaRPr>
          </a:p>
          <a:p>
            <a:pPr marL="0" indent="0">
              <a:buClr>
                <a:srgbClr val="7030A0"/>
              </a:buClr>
              <a:buFont typeface="Symbol" pitchFamily="18" charset="2"/>
              <a:buNone/>
            </a:pPr>
            <a:endParaRPr lang="en-US" altLang="ja-JP" dirty="0" smtClean="0"/>
          </a:p>
          <a:p>
            <a:pPr marL="0" indent="0" algn="r">
              <a:buFont typeface="Symbol" pitchFamily="18" charset="2"/>
              <a:buNone/>
            </a:pPr>
            <a:r>
              <a:rPr lang="ja-JP" altLang="en-US" dirty="0" smtClean="0"/>
              <a:t>　</a:t>
            </a:r>
            <a:endParaRPr lang="ja-JP" altLang="en-US" dirty="0"/>
          </a:p>
        </p:txBody>
      </p:sp>
    </p:spTree>
    <p:extLst>
      <p:ext uri="{BB962C8B-B14F-4D97-AF65-F5344CB8AC3E}">
        <p14:creationId xmlns:p14="http://schemas.microsoft.com/office/powerpoint/2010/main" val="3297972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2"/>
          <p:cNvSpPr>
            <a:spLocks noGrp="1"/>
          </p:cNvSpPr>
          <p:nvPr>
            <p:ph type="title"/>
          </p:nvPr>
        </p:nvSpPr>
        <p:spPr/>
        <p:txBody>
          <a:bodyPr>
            <a:normAutofit/>
          </a:bodyPr>
          <a:lstStyle/>
          <a:p>
            <a:pPr algn="l"/>
            <a:r>
              <a:rPr lang="ja-JP" altLang="en-US" dirty="0"/>
              <a:t>問い</a:t>
            </a:r>
            <a:r>
              <a:rPr lang="ja-JP" altLang="en-US" dirty="0" smtClean="0"/>
              <a:t>を設定するには</a:t>
            </a:r>
            <a:endParaRPr kumimoji="1" lang="ja-JP" altLang="en-US" dirty="0"/>
          </a:p>
        </p:txBody>
      </p:sp>
      <p:sp>
        <p:nvSpPr>
          <p:cNvPr id="5" name="コンテンツ プレースホルダー 1"/>
          <p:cNvSpPr txBox="1">
            <a:spLocks/>
          </p:cNvSpPr>
          <p:nvPr/>
        </p:nvSpPr>
        <p:spPr>
          <a:xfrm>
            <a:off x="899592" y="1916832"/>
            <a:ext cx="7632848" cy="381073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a:buFont typeface="Wingdings" panose="05000000000000000000" pitchFamily="2" charset="2"/>
              <a:buChar char="Ø"/>
            </a:pPr>
            <a:endParaRPr lang="en-US" altLang="ja-JP" sz="3200" dirty="0" smtClean="0"/>
          </a:p>
          <a:p>
            <a:pPr marL="0" indent="0" algn="ctr">
              <a:buFont typeface="Symbol" pitchFamily="18" charset="2"/>
              <a:buNone/>
            </a:pPr>
            <a:r>
              <a:rPr lang="ja-JP" altLang="en-US" sz="3200" dirty="0" smtClean="0"/>
              <a:t>講義内容や，読んだ本の内容に</a:t>
            </a:r>
            <a:endParaRPr lang="en-US" altLang="ja-JP" sz="3200" dirty="0" smtClean="0"/>
          </a:p>
          <a:p>
            <a:pPr marL="0" indent="0" algn="ctr">
              <a:buFont typeface="Symbol" pitchFamily="18" charset="2"/>
              <a:buNone/>
            </a:pPr>
            <a:r>
              <a:rPr lang="ja-JP" altLang="en-US" sz="3200" dirty="0" smtClean="0"/>
              <a:t>疑問を抱くこと</a:t>
            </a:r>
            <a:endParaRPr lang="en-US" altLang="ja-JP" sz="3200" dirty="0" smtClean="0"/>
          </a:p>
          <a:p>
            <a:pPr marL="0" indent="0">
              <a:buFont typeface="Symbol" pitchFamily="18" charset="2"/>
              <a:buNone/>
            </a:pPr>
            <a:endParaRPr lang="en-US" altLang="ja-JP" dirty="0" smtClean="0"/>
          </a:p>
          <a:p>
            <a:pPr marL="0" indent="0" algn="r">
              <a:buFont typeface="Symbol" pitchFamily="18" charset="2"/>
              <a:buNone/>
            </a:pPr>
            <a:r>
              <a:rPr lang="ja-JP" altLang="en-US" dirty="0" smtClean="0"/>
              <a:t>　</a:t>
            </a:r>
            <a:endParaRPr lang="ja-JP" altLang="en-US" dirty="0"/>
          </a:p>
        </p:txBody>
      </p:sp>
      <p:grpSp>
        <p:nvGrpSpPr>
          <p:cNvPr id="8" name="グループ化 7"/>
          <p:cNvGrpSpPr/>
          <p:nvPr/>
        </p:nvGrpSpPr>
        <p:grpSpPr>
          <a:xfrm>
            <a:off x="899592" y="3212976"/>
            <a:ext cx="7632848" cy="3810736"/>
            <a:chOff x="1043608" y="3212976"/>
            <a:chExt cx="7632848" cy="3810736"/>
          </a:xfrm>
        </p:grpSpPr>
        <p:sp>
          <p:nvSpPr>
            <p:cNvPr id="6" name="コンテンツ プレースホルダー 1"/>
            <p:cNvSpPr txBox="1">
              <a:spLocks/>
            </p:cNvSpPr>
            <p:nvPr/>
          </p:nvSpPr>
          <p:spPr>
            <a:xfrm>
              <a:off x="1043608" y="3212976"/>
              <a:ext cx="7632848" cy="381073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kumimoji="1"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kumimoji="1"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kumimoji="1"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kumimoji="1"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kumimoji="1"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kumimoji="1" sz="1400" kern="1200">
                  <a:solidFill>
                    <a:schemeClr val="tx2"/>
                  </a:solidFill>
                  <a:latin typeface="+mn-lt"/>
                  <a:ea typeface="+mn-ea"/>
                  <a:cs typeface="+mn-cs"/>
                </a:defRPr>
              </a:lvl9pPr>
            </a:lstStyle>
            <a:p>
              <a:pPr>
                <a:buFont typeface="Wingdings" panose="05000000000000000000" pitchFamily="2" charset="2"/>
                <a:buChar char="Ø"/>
              </a:pPr>
              <a:endParaRPr lang="en-US" altLang="ja-JP" sz="3200" dirty="0" smtClean="0"/>
            </a:p>
            <a:p>
              <a:pPr marL="0" indent="0">
                <a:buFont typeface="Symbol" pitchFamily="18" charset="2"/>
                <a:buNone/>
              </a:pPr>
              <a:endParaRPr lang="en-US" altLang="ja-JP" sz="3200" dirty="0"/>
            </a:p>
            <a:p>
              <a:pPr marL="0" indent="0" algn="ctr">
                <a:buFont typeface="Symbol" pitchFamily="18" charset="2"/>
                <a:buNone/>
              </a:pPr>
              <a:r>
                <a:rPr lang="ja-JP" altLang="en-US" sz="3200" dirty="0" smtClean="0">
                  <a:solidFill>
                    <a:srgbClr val="FF0000"/>
                  </a:solidFill>
                </a:rPr>
                <a:t>批判的思考</a:t>
              </a:r>
              <a:endParaRPr lang="en-US" altLang="ja-JP" sz="3200" dirty="0" smtClean="0">
                <a:solidFill>
                  <a:srgbClr val="FF0000"/>
                </a:solidFill>
              </a:endParaRPr>
            </a:p>
            <a:p>
              <a:pPr marL="0" indent="0" algn="ctr">
                <a:buFont typeface="Symbol" pitchFamily="18" charset="2"/>
                <a:buNone/>
              </a:pPr>
              <a:r>
                <a:rPr lang="ja-JP" altLang="en-US" sz="3200" dirty="0" smtClean="0">
                  <a:solidFill>
                    <a:srgbClr val="FF0000"/>
                  </a:solidFill>
                </a:rPr>
                <a:t>（クリティカル・シンキング）</a:t>
              </a:r>
              <a:r>
                <a:rPr lang="ja-JP" altLang="en-US" sz="3200" dirty="0" smtClean="0"/>
                <a:t>を</a:t>
              </a:r>
              <a:endParaRPr lang="en-US" altLang="ja-JP" sz="3200" dirty="0" smtClean="0"/>
            </a:p>
            <a:p>
              <a:pPr marL="0" indent="0" algn="ctr">
                <a:buFont typeface="Symbol" pitchFamily="18" charset="2"/>
                <a:buNone/>
              </a:pPr>
              <a:r>
                <a:rPr lang="ja-JP" altLang="en-US" sz="3200" dirty="0" smtClean="0"/>
                <a:t>身につけよう</a:t>
              </a:r>
              <a:endParaRPr lang="ja-JP" altLang="en-US" dirty="0"/>
            </a:p>
          </p:txBody>
        </p:sp>
        <p:sp>
          <p:nvSpPr>
            <p:cNvPr id="7" name="右矢印 6"/>
            <p:cNvSpPr/>
            <p:nvPr/>
          </p:nvSpPr>
          <p:spPr>
            <a:xfrm rot="5400000">
              <a:off x="4427984" y="3681028"/>
              <a:ext cx="576064"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48521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fontScale="92500" lnSpcReduction="10000"/>
          </a:bodyPr>
          <a:lstStyle/>
          <a:p>
            <a:r>
              <a:rPr kumimoji="1" lang="ja-JP" altLang="en-US" sz="3900" dirty="0" smtClean="0"/>
              <a:t>事実と意見の区別をつける。</a:t>
            </a:r>
            <a:endParaRPr kumimoji="1" lang="en-US" altLang="ja-JP" sz="3900" dirty="0" smtClean="0"/>
          </a:p>
          <a:p>
            <a:endParaRPr lang="en-US" altLang="ja-JP" dirty="0"/>
          </a:p>
          <a:p>
            <a:pPr marL="0" indent="0">
              <a:buNone/>
            </a:pPr>
            <a:r>
              <a:rPr lang="ja-JP" altLang="en-US" dirty="0" smtClean="0"/>
              <a:t>携帯</a:t>
            </a:r>
            <a:r>
              <a:rPr lang="ja-JP" altLang="en-US" dirty="0"/>
              <a:t>電話の技術ほど日本文化の特徴が反映されているものはない。特に一つでいくつもの機能を担うボタンは，一文字がいくつもの読み方を持つ漢字を使用していることと深い関係がある。漢字という外来文字に音読みと訓読みを付して利用したことが，携帯電話発達の原点なのである。携帯</a:t>
            </a:r>
            <a:r>
              <a:rPr kumimoji="1" lang="ja-JP" altLang="en-US" dirty="0" smtClean="0"/>
              <a:t>電話の技術ほど日本文化の特徴が反映されている。</a:t>
            </a:r>
            <a:endParaRPr kumimoji="1" lang="en-US" altLang="ja-JP" dirty="0" smtClean="0"/>
          </a:p>
          <a:p>
            <a:pPr marL="0" indent="0">
              <a:buNone/>
            </a:pPr>
            <a:r>
              <a:rPr lang="ja-JP" altLang="en-US" dirty="0"/>
              <a:t>　</a:t>
            </a: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批判的思考</a:t>
            </a:r>
            <a:r>
              <a:rPr lang="ja-JP" altLang="en-US" dirty="0"/>
              <a:t>の基本</a:t>
            </a:r>
            <a:endParaRPr kumimoji="1" lang="ja-JP" altLang="en-US" dirty="0"/>
          </a:p>
        </p:txBody>
      </p:sp>
    </p:spTree>
    <p:extLst>
      <p:ext uri="{BB962C8B-B14F-4D97-AF65-F5344CB8AC3E}">
        <p14:creationId xmlns:p14="http://schemas.microsoft.com/office/powerpoint/2010/main" val="14249218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a:bodyPr>
          <a:lstStyle/>
          <a:p>
            <a:r>
              <a:rPr kumimoji="1" lang="ja-JP" altLang="en-US" sz="3600" dirty="0" smtClean="0"/>
              <a:t>事実</a:t>
            </a:r>
            <a:r>
              <a:rPr lang="ja-JP" altLang="en-US" sz="3600" dirty="0"/>
              <a:t>と</a:t>
            </a:r>
            <a:r>
              <a:rPr kumimoji="1" lang="ja-JP" altLang="en-US" sz="3600" dirty="0" smtClean="0"/>
              <a:t>意見の区別をつける。</a:t>
            </a:r>
            <a:endParaRPr kumimoji="1" lang="en-US" altLang="ja-JP" sz="3600" dirty="0" smtClean="0"/>
          </a:p>
          <a:p>
            <a:endParaRPr lang="en-US" altLang="ja-JP" dirty="0"/>
          </a:p>
          <a:p>
            <a:pPr marL="0" indent="0">
              <a:buNone/>
            </a:pPr>
            <a:r>
              <a:rPr lang="ja-JP" altLang="en-US" dirty="0"/>
              <a:t>地球温暖化の影響で沈みつつある楽園ツバルは，南太平洋のエリス諸島に位置する島国である。周囲の海の美しさは，他に比較するものがないほどだ</a:t>
            </a:r>
            <a:r>
              <a:rPr lang="ja-JP" altLang="en-US" dirty="0" smtClean="0"/>
              <a:t>。</a:t>
            </a: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批判的思考</a:t>
            </a:r>
            <a:r>
              <a:rPr lang="ja-JP" altLang="en-US" dirty="0"/>
              <a:t>の基本</a:t>
            </a:r>
            <a:endParaRPr kumimoji="1" lang="ja-JP" altLang="en-US" dirty="0"/>
          </a:p>
        </p:txBody>
      </p:sp>
    </p:spTree>
    <p:extLst>
      <p:ext uri="{BB962C8B-B14F-4D97-AF65-F5344CB8AC3E}">
        <p14:creationId xmlns:p14="http://schemas.microsoft.com/office/powerpoint/2010/main" val="14845318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a:bodyPr>
          <a:lstStyle/>
          <a:p>
            <a:r>
              <a:rPr kumimoji="1" lang="ja-JP" altLang="en-US" sz="3900" dirty="0" smtClean="0"/>
              <a:t>著者の主張を批評する</a:t>
            </a:r>
            <a:endParaRPr kumimoji="1" lang="en-US" altLang="ja-JP" sz="3900" dirty="0" smtClean="0"/>
          </a:p>
          <a:p>
            <a:pPr marL="0" indent="0">
              <a:buNone/>
            </a:pPr>
            <a:r>
              <a:rPr lang="ja-JP" altLang="en-US" sz="3900" dirty="0" smtClean="0"/>
              <a:t>　　　　　　　＝突っ込みを入れる！</a:t>
            </a:r>
            <a:endParaRPr kumimoji="1" lang="en-US" altLang="ja-JP" dirty="0" smtClean="0"/>
          </a:p>
          <a:p>
            <a:pPr marL="0" indent="0">
              <a:buNone/>
            </a:pPr>
            <a:endParaRPr lang="en-US" altLang="ja-JP" dirty="0" smtClean="0"/>
          </a:p>
          <a:p>
            <a:pPr marL="0" indent="0">
              <a:buNone/>
            </a:pPr>
            <a:r>
              <a:rPr lang="ja-JP" altLang="en-US" dirty="0"/>
              <a:t>　</a:t>
            </a:r>
            <a:r>
              <a:rPr lang="ja-JP" altLang="en-US" dirty="0" smtClean="0"/>
              <a:t>　　前提があっているか？</a:t>
            </a:r>
            <a:endParaRPr lang="en-US" altLang="ja-JP" dirty="0" smtClean="0"/>
          </a:p>
          <a:p>
            <a:pPr marL="0" indent="0">
              <a:buNone/>
            </a:pPr>
            <a:r>
              <a:rPr kumimoji="1" lang="ja-JP" altLang="en-US" dirty="0"/>
              <a:t>　</a:t>
            </a:r>
            <a:r>
              <a:rPr kumimoji="1" lang="ja-JP" altLang="en-US" dirty="0" smtClean="0"/>
              <a:t>　　根拠は示されているか？</a:t>
            </a:r>
            <a:endParaRPr kumimoji="1" lang="en-US" altLang="ja-JP" dirty="0" smtClean="0"/>
          </a:p>
          <a:p>
            <a:pPr marL="0" indent="0">
              <a:buNone/>
            </a:pPr>
            <a:r>
              <a:rPr kumimoji="1" lang="ja-JP" altLang="en-US" dirty="0" smtClean="0"/>
              <a:t>　　　話の展開は，論理的に納得できるか？</a:t>
            </a:r>
            <a:endParaRPr kumimoji="1" lang="en-US" altLang="ja-JP" dirty="0" smtClean="0"/>
          </a:p>
          <a:p>
            <a:pPr marL="0" indent="0">
              <a:buNone/>
            </a:pPr>
            <a:endParaRPr kumimoji="1" lang="en-US" altLang="ja-JP" dirty="0" smtClean="0"/>
          </a:p>
          <a:p>
            <a:pPr marL="0" indent="0">
              <a:buNone/>
            </a:pP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批判的思考</a:t>
            </a:r>
            <a:r>
              <a:rPr lang="ja-JP" altLang="en-US" dirty="0" smtClean="0"/>
              <a:t>の基本</a:t>
            </a:r>
            <a:endParaRPr kumimoji="1" lang="ja-JP" altLang="en-US" dirty="0"/>
          </a:p>
        </p:txBody>
      </p:sp>
    </p:spTree>
    <p:extLst>
      <p:ext uri="{BB962C8B-B14F-4D97-AF65-F5344CB8AC3E}">
        <p14:creationId xmlns:p14="http://schemas.microsoft.com/office/powerpoint/2010/main" val="595447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3055911670"/>
              </p:ext>
            </p:extLst>
          </p:nvPr>
        </p:nvGraphicFramePr>
        <p:xfrm>
          <a:off x="467544" y="2636912"/>
          <a:ext cx="8424936" cy="3672409"/>
        </p:xfrm>
        <a:graphic>
          <a:graphicData uri="http://schemas.openxmlformats.org/drawingml/2006/table">
            <a:tbl>
              <a:tblPr firstRow="1" bandRow="1">
                <a:tableStyleId>{5C22544A-7EE6-4342-B048-85BDC9FD1C3A}</a:tableStyleId>
              </a:tblPr>
              <a:tblGrid>
                <a:gridCol w="4140460"/>
                <a:gridCol w="4284476"/>
              </a:tblGrid>
              <a:tr h="436622">
                <a:tc>
                  <a:txBody>
                    <a:bodyPr/>
                    <a:lstStyle/>
                    <a:p>
                      <a:pPr algn="ctr"/>
                      <a:r>
                        <a:rPr kumimoji="1" lang="ja-JP" altLang="en-US" dirty="0" smtClean="0"/>
                        <a:t>作文・感想文</a:t>
                      </a:r>
                      <a:endParaRPr kumimoji="1" lang="ja-JP" altLang="en-US" dirty="0"/>
                    </a:p>
                  </a:txBody>
                  <a:tcPr/>
                </a:tc>
                <a:tc>
                  <a:txBody>
                    <a:bodyPr/>
                    <a:lstStyle/>
                    <a:p>
                      <a:pPr algn="ctr"/>
                      <a:r>
                        <a:rPr kumimoji="1" lang="ja-JP" altLang="en-US" dirty="0" smtClean="0"/>
                        <a:t>レポート・論文</a:t>
                      </a:r>
                      <a:endParaRPr kumimoji="1" lang="ja-JP" altLang="en-US" dirty="0"/>
                    </a:p>
                  </a:txBody>
                  <a:tcPr/>
                </a:tc>
              </a:tr>
              <a:tr h="1076602">
                <a:tc>
                  <a:txBody>
                    <a:bodyPr/>
                    <a:lstStyle/>
                    <a:p>
                      <a:pPr marL="285750" indent="-285750">
                        <a:buFont typeface="Wingdings" panose="05000000000000000000" pitchFamily="2" charset="2"/>
                        <a:buChar char="Ø"/>
                      </a:pPr>
                      <a:r>
                        <a:rPr kumimoji="1" lang="ja-JP" altLang="en-US" sz="2000" dirty="0" smtClean="0"/>
                        <a:t>あるテーマについて，主観的な</a:t>
                      </a:r>
                      <a:endParaRPr kumimoji="1" lang="en-US" altLang="ja-JP" sz="2000" dirty="0" smtClean="0"/>
                    </a:p>
                    <a:p>
                      <a:pPr marL="0" indent="0">
                        <a:buFont typeface="Wingdings" panose="05000000000000000000" pitchFamily="2" charset="2"/>
                        <a:buNone/>
                      </a:pPr>
                      <a:r>
                        <a:rPr kumimoji="1" lang="ja-JP" altLang="en-US" sz="2000" dirty="0" smtClean="0"/>
                        <a:t>　　心情・感想を書く</a:t>
                      </a:r>
                      <a:endParaRPr kumimoji="1" lang="en-US" altLang="ja-JP" sz="2000" dirty="0" smtClean="0"/>
                    </a:p>
                    <a:p>
                      <a:pPr marL="285750" indent="-285750">
                        <a:buFont typeface="Wingdings" panose="05000000000000000000" pitchFamily="2" charset="2"/>
                        <a:buChar char="Ø"/>
                      </a:pPr>
                      <a:r>
                        <a:rPr kumimoji="1" lang="ja-JP" altLang="en-US" sz="2000" dirty="0" smtClean="0"/>
                        <a:t>特に決まった形式はない</a:t>
                      </a:r>
                      <a:endParaRPr kumimoji="1" lang="ja-JP" altLang="en-US" sz="2000" dirty="0"/>
                    </a:p>
                  </a:txBody>
                  <a:tcPr/>
                </a:tc>
                <a:tc>
                  <a:txBody>
                    <a:bodyPr/>
                    <a:lstStyle/>
                    <a:p>
                      <a:pPr marL="285750" indent="-285750">
                        <a:buFont typeface="Wingdings" panose="05000000000000000000" pitchFamily="2" charset="2"/>
                        <a:buChar char="Ø"/>
                      </a:pPr>
                      <a:r>
                        <a:rPr kumimoji="1" lang="ja-JP" altLang="en-US" sz="2000" dirty="0" smtClean="0"/>
                        <a:t>あるテーマについて，考えた内容を，客観的な根拠を示しながら書く</a:t>
                      </a:r>
                      <a:endParaRPr kumimoji="1" lang="en-US" altLang="ja-JP" sz="2000" dirty="0" smtClean="0"/>
                    </a:p>
                    <a:p>
                      <a:pPr marL="285750" indent="-285750">
                        <a:buFont typeface="Wingdings" panose="05000000000000000000" pitchFamily="2" charset="2"/>
                        <a:buChar char="Ø"/>
                      </a:pPr>
                      <a:r>
                        <a:rPr kumimoji="1" lang="ja-JP" altLang="en-US" sz="2000" dirty="0" smtClean="0"/>
                        <a:t>形式が決まっている</a:t>
                      </a:r>
                      <a:endParaRPr kumimoji="1" lang="ja-JP" altLang="en-US" sz="2000" dirty="0"/>
                    </a:p>
                  </a:txBody>
                  <a:tcPr/>
                </a:tc>
              </a:tr>
              <a:tr h="1722563">
                <a:tc>
                  <a:txBody>
                    <a:bodyPr/>
                    <a:lstStyle/>
                    <a:p>
                      <a:r>
                        <a:rPr kumimoji="1" lang="ja-JP" altLang="en-US" sz="2000" dirty="0" smtClean="0"/>
                        <a:t>例：フレッシュマン・キャンプに</a:t>
                      </a:r>
                      <a:endParaRPr kumimoji="1" lang="en-US" altLang="ja-JP" sz="2000" dirty="0" smtClean="0"/>
                    </a:p>
                    <a:p>
                      <a:r>
                        <a:rPr kumimoji="1" lang="ja-JP" altLang="en-US" sz="2000" dirty="0" smtClean="0"/>
                        <a:t>　　行った時の感想を書く。</a:t>
                      </a:r>
                      <a:endParaRPr kumimoji="1" lang="ja-JP" altLang="en-US" sz="2000" dirty="0"/>
                    </a:p>
                  </a:txBody>
                  <a:tcPr/>
                </a:tc>
                <a:tc>
                  <a:txBody>
                    <a:bodyPr/>
                    <a:lstStyle/>
                    <a:p>
                      <a:r>
                        <a:rPr kumimoji="1" lang="ja-JP" altLang="en-US" sz="2000" dirty="0" smtClean="0"/>
                        <a:t>例：「フレッシュマンキャンプに，医学生の自覚を形成する効果があるか？」というテーマを定め，文献やデータなどを集めて考察した結果，「効果がある」と主張する文章を書く。</a:t>
                      </a:r>
                      <a:endParaRPr kumimoji="1" lang="ja-JP" altLang="en-US" sz="2000" dirty="0"/>
                    </a:p>
                  </a:txBody>
                  <a:tcPr/>
                </a:tc>
              </a:tr>
              <a:tr h="436622">
                <a:tc>
                  <a:txBody>
                    <a:bodyPr/>
                    <a:lstStyle/>
                    <a:p>
                      <a:endParaRPr kumimoji="1" lang="ja-JP" altLang="en-US" dirty="0"/>
                    </a:p>
                  </a:txBody>
                  <a:tcPr/>
                </a:tc>
                <a:tc>
                  <a:txBody>
                    <a:bodyPr/>
                    <a:lstStyle/>
                    <a:p>
                      <a:endParaRPr kumimoji="1" lang="ja-JP" altLang="en-US" dirty="0"/>
                    </a:p>
                  </a:txBody>
                  <a:tcPr/>
                </a:tc>
              </a:tr>
            </a:tbl>
          </a:graphicData>
        </a:graphic>
      </p:graphicFrame>
      <p:sp>
        <p:nvSpPr>
          <p:cNvPr id="3" name="タイトル 2"/>
          <p:cNvSpPr>
            <a:spLocks noGrp="1"/>
          </p:cNvSpPr>
          <p:nvPr>
            <p:ph type="title"/>
          </p:nvPr>
        </p:nvSpPr>
        <p:spPr/>
        <p:txBody>
          <a:bodyPr/>
          <a:lstStyle/>
          <a:p>
            <a:pPr algn="l"/>
            <a:r>
              <a:rPr kumimoji="1" lang="ja-JP" altLang="en-US" dirty="0" smtClean="0"/>
              <a:t>レポートと作文の違い</a:t>
            </a:r>
            <a:endParaRPr kumimoji="1" lang="ja-JP" altLang="en-US" dirty="0"/>
          </a:p>
        </p:txBody>
      </p:sp>
    </p:spTree>
    <p:extLst>
      <p:ext uri="{BB962C8B-B14F-4D97-AF65-F5344CB8AC3E}">
        <p14:creationId xmlns:p14="http://schemas.microsoft.com/office/powerpoint/2010/main" val="18177128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a:bodyPr>
          <a:lstStyle/>
          <a:p>
            <a:pPr marL="0" indent="0" algn="ctr">
              <a:buNone/>
            </a:pPr>
            <a:r>
              <a:rPr lang="ja-JP" altLang="en-US" sz="3600" dirty="0"/>
              <a:t>ネーミング・</a:t>
            </a:r>
            <a:r>
              <a:rPr lang="ja-JP" altLang="en-US" sz="3600" dirty="0" smtClean="0"/>
              <a:t>ライツについて，</a:t>
            </a:r>
            <a:endParaRPr lang="en-US" altLang="ja-JP" sz="3600" dirty="0" smtClean="0"/>
          </a:p>
          <a:p>
            <a:pPr marL="0" indent="0" algn="ctr">
              <a:buNone/>
            </a:pPr>
            <a:r>
              <a:rPr lang="ja-JP" altLang="en-US" sz="3600" dirty="0" smtClean="0"/>
              <a:t>自由に論じなさい</a:t>
            </a:r>
            <a:endParaRPr kumimoji="1" lang="ja-JP" altLang="en-US" sz="3600" dirty="0"/>
          </a:p>
        </p:txBody>
      </p:sp>
      <p:sp>
        <p:nvSpPr>
          <p:cNvPr id="3" name="タイトル 2"/>
          <p:cNvSpPr>
            <a:spLocks noGrp="1"/>
          </p:cNvSpPr>
          <p:nvPr>
            <p:ph type="title"/>
          </p:nvPr>
        </p:nvSpPr>
        <p:spPr/>
        <p:txBody>
          <a:bodyPr/>
          <a:lstStyle/>
          <a:p>
            <a:pPr algn="l"/>
            <a:r>
              <a:rPr kumimoji="1" lang="ja-JP" altLang="en-US" dirty="0" smtClean="0"/>
              <a:t>演習</a:t>
            </a:r>
            <a:endParaRPr kumimoji="1" lang="ja-JP" altLang="en-US" dirty="0"/>
          </a:p>
        </p:txBody>
      </p:sp>
    </p:spTree>
    <p:extLst>
      <p:ext uri="{BB962C8B-B14F-4D97-AF65-F5344CB8AC3E}">
        <p14:creationId xmlns:p14="http://schemas.microsoft.com/office/powerpoint/2010/main" val="39873964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lnSpcReduction="10000"/>
          </a:bodyPr>
          <a:lstStyle/>
          <a:p>
            <a:r>
              <a:rPr kumimoji="1" lang="ja-JP" altLang="en-US" dirty="0" smtClean="0"/>
              <a:t>問いの設定</a:t>
            </a:r>
            <a:endParaRPr kumimoji="1" lang="en-US" altLang="ja-JP" dirty="0" smtClean="0"/>
          </a:p>
          <a:p>
            <a:endParaRPr kumimoji="1" lang="en-US" altLang="ja-JP" dirty="0" smtClean="0"/>
          </a:p>
          <a:p>
            <a:r>
              <a:rPr lang="ja-JP" altLang="en-US" dirty="0"/>
              <a:t>問いに</a:t>
            </a:r>
            <a:r>
              <a:rPr lang="ja-JP" altLang="en-US" dirty="0" smtClean="0"/>
              <a:t>対して，答えを出す方法を提示</a:t>
            </a:r>
            <a:endParaRPr lang="en-US" altLang="ja-JP" dirty="0" smtClean="0"/>
          </a:p>
          <a:p>
            <a:endParaRPr lang="en-US" altLang="ja-JP" dirty="0" smtClean="0"/>
          </a:p>
          <a:p>
            <a:r>
              <a:rPr kumimoji="1" lang="ja-JP" altLang="en-US" dirty="0" smtClean="0"/>
              <a:t>方法に基づいた結果や具体</a:t>
            </a:r>
            <a:r>
              <a:rPr lang="ja-JP" altLang="en-US" dirty="0" smtClean="0"/>
              <a:t>例と意見を提示</a:t>
            </a:r>
            <a:endParaRPr lang="en-US" altLang="ja-JP" dirty="0" smtClean="0"/>
          </a:p>
          <a:p>
            <a:endParaRPr lang="en-US" altLang="ja-JP" dirty="0" smtClean="0"/>
          </a:p>
          <a:p>
            <a:r>
              <a:rPr kumimoji="1" lang="ja-JP" altLang="en-US" dirty="0"/>
              <a:t>結論</a:t>
            </a:r>
            <a:endParaRPr kumimoji="1" lang="en-US" altLang="ja-JP" dirty="0" smtClean="0"/>
          </a:p>
          <a:p>
            <a:pPr marL="0" indent="0">
              <a:buNone/>
            </a:pPr>
            <a:r>
              <a:rPr lang="ja-JP" altLang="en-US" dirty="0" smtClean="0"/>
              <a:t>　　</a:t>
            </a: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レポートのまとめ方</a:t>
            </a:r>
            <a:endParaRPr kumimoji="1" lang="ja-JP" altLang="en-US" dirty="0"/>
          </a:p>
        </p:txBody>
      </p:sp>
    </p:spTree>
    <p:extLst>
      <p:ext uri="{BB962C8B-B14F-4D97-AF65-F5344CB8AC3E}">
        <p14:creationId xmlns:p14="http://schemas.microsoft.com/office/powerpoint/2010/main" val="21361836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23528" y="2348880"/>
            <a:ext cx="7668840" cy="3705275"/>
          </a:xfrm>
        </p:spPr>
        <p:txBody>
          <a:bodyPr>
            <a:normAutofit fontScale="25000" lnSpcReduction="20000"/>
          </a:bodyPr>
          <a:lstStyle/>
          <a:p>
            <a:pPr marL="0" indent="0">
              <a:buNone/>
            </a:pPr>
            <a:r>
              <a:rPr kumimoji="1" lang="ja-JP" altLang="en-US" sz="8600" dirty="0" smtClean="0"/>
              <a:t>（問いの設定）</a:t>
            </a:r>
            <a:endParaRPr kumimoji="1" lang="en-US" altLang="ja-JP" sz="8600" dirty="0" smtClean="0"/>
          </a:p>
          <a:p>
            <a:pPr marL="0" indent="0">
              <a:buNone/>
            </a:pPr>
            <a:r>
              <a:rPr kumimoji="1" lang="ja-JP" altLang="en-US" sz="8600" dirty="0" smtClean="0">
                <a:solidFill>
                  <a:srgbClr val="FF0000"/>
                </a:solidFill>
              </a:rPr>
              <a:t>なぜ日本のネーミング・ライツは，スポーツ施設以外の施設での</a:t>
            </a:r>
            <a:endParaRPr kumimoji="1" lang="en-US" altLang="ja-JP" sz="8600" dirty="0" smtClean="0">
              <a:solidFill>
                <a:srgbClr val="FF0000"/>
              </a:solidFill>
            </a:endParaRPr>
          </a:p>
          <a:p>
            <a:pPr marL="0" indent="0">
              <a:buNone/>
            </a:pPr>
            <a:r>
              <a:rPr kumimoji="1" lang="ja-JP" altLang="en-US" sz="8600" dirty="0" smtClean="0">
                <a:solidFill>
                  <a:srgbClr val="FF0000"/>
                </a:solidFill>
              </a:rPr>
              <a:t>導入が多いのか？</a:t>
            </a:r>
            <a:endParaRPr kumimoji="1" lang="en-US" altLang="ja-JP" sz="8600" dirty="0" smtClean="0">
              <a:solidFill>
                <a:srgbClr val="FF0000"/>
              </a:solidFill>
            </a:endParaRPr>
          </a:p>
          <a:p>
            <a:pPr marL="0" indent="0">
              <a:buNone/>
            </a:pPr>
            <a:r>
              <a:rPr lang="ja-JP" altLang="en-US" sz="8600" dirty="0" smtClean="0"/>
              <a:t>（問い</a:t>
            </a:r>
            <a:r>
              <a:rPr lang="ja-JP" altLang="en-US" sz="8600" dirty="0"/>
              <a:t>に</a:t>
            </a:r>
            <a:r>
              <a:rPr lang="ja-JP" altLang="en-US" sz="8600" dirty="0" smtClean="0"/>
              <a:t>対して，答えを出す方法を提示）</a:t>
            </a:r>
            <a:endParaRPr lang="en-US" altLang="ja-JP" sz="8600" dirty="0" smtClean="0"/>
          </a:p>
          <a:p>
            <a:pPr marL="0" indent="0">
              <a:buNone/>
            </a:pPr>
            <a:r>
              <a:rPr lang="ja-JP" altLang="en-US" sz="8600" dirty="0" smtClean="0">
                <a:solidFill>
                  <a:srgbClr val="FF0000"/>
                </a:solidFill>
              </a:rPr>
              <a:t>資料調査及びアンケート</a:t>
            </a:r>
            <a:endParaRPr lang="en-US" altLang="ja-JP" sz="8600" dirty="0" smtClean="0">
              <a:solidFill>
                <a:srgbClr val="FF0000"/>
              </a:solidFill>
            </a:endParaRPr>
          </a:p>
          <a:p>
            <a:pPr marL="0" indent="0">
              <a:buNone/>
            </a:pPr>
            <a:r>
              <a:rPr kumimoji="1" lang="ja-JP" altLang="en-US" sz="8600" dirty="0" smtClean="0"/>
              <a:t>（方法に基づいた結果や具体</a:t>
            </a:r>
            <a:r>
              <a:rPr lang="ja-JP" altLang="en-US" sz="8600" dirty="0" smtClean="0"/>
              <a:t>例と意見を提示）</a:t>
            </a:r>
            <a:endParaRPr lang="en-US" altLang="ja-JP" sz="8600" dirty="0" smtClean="0"/>
          </a:p>
          <a:p>
            <a:pPr marL="0" indent="0">
              <a:buNone/>
            </a:pPr>
            <a:r>
              <a:rPr lang="ja-JP" altLang="en-US" sz="8600" dirty="0" smtClean="0">
                <a:solidFill>
                  <a:srgbClr val="FF0000"/>
                </a:solidFill>
              </a:rPr>
              <a:t>・多くの企業がアンケートで費用面を挙げた。</a:t>
            </a:r>
            <a:endParaRPr lang="en-US" altLang="ja-JP" sz="8600" dirty="0" smtClean="0">
              <a:solidFill>
                <a:srgbClr val="FF0000"/>
              </a:solidFill>
            </a:endParaRPr>
          </a:p>
          <a:p>
            <a:pPr marL="0" indent="0">
              <a:buNone/>
            </a:pPr>
            <a:r>
              <a:rPr lang="ja-JP" altLang="en-US" sz="8600" dirty="0" smtClean="0"/>
              <a:t>（結論）</a:t>
            </a:r>
            <a:endParaRPr lang="en-US" altLang="ja-JP" sz="8600" dirty="0" smtClean="0"/>
          </a:p>
          <a:p>
            <a:pPr marL="0" indent="0">
              <a:buNone/>
            </a:pPr>
            <a:r>
              <a:rPr lang="ja-JP" altLang="en-US" sz="8600" dirty="0" smtClean="0">
                <a:solidFill>
                  <a:srgbClr val="FF0000"/>
                </a:solidFill>
              </a:rPr>
              <a:t>スポーツ施設と，スポーツ施設以外でが，金額の差が大きいため</a:t>
            </a:r>
            <a:endParaRPr lang="en-US" altLang="ja-JP" sz="8600" dirty="0" smtClean="0">
              <a:solidFill>
                <a:srgbClr val="FF0000"/>
              </a:solidFill>
            </a:endParaRPr>
          </a:p>
          <a:p>
            <a:pPr marL="0" indent="0">
              <a:buNone/>
            </a:pPr>
            <a:endParaRPr lang="en-US" altLang="ja-JP" sz="8600" dirty="0" smtClean="0"/>
          </a:p>
          <a:p>
            <a:pPr marL="0" indent="0">
              <a:buNone/>
            </a:pP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レポートのまとめ方</a:t>
            </a:r>
            <a:endParaRPr kumimoji="1" lang="ja-JP" altLang="en-US" dirty="0"/>
          </a:p>
        </p:txBody>
      </p:sp>
    </p:spTree>
    <p:extLst>
      <p:ext uri="{BB962C8B-B14F-4D97-AF65-F5344CB8AC3E}">
        <p14:creationId xmlns:p14="http://schemas.microsoft.com/office/powerpoint/2010/main" val="26214216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899592" y="2780928"/>
            <a:ext cx="7408333" cy="3450696"/>
          </a:xfrm>
        </p:spPr>
        <p:txBody>
          <a:bodyPr/>
          <a:lstStyle/>
          <a:p>
            <a:pPr marL="514350" indent="-514350">
              <a:buClr>
                <a:srgbClr val="0000CC"/>
              </a:buClr>
              <a:buFont typeface="+mj-lt"/>
              <a:buAutoNum type="romanUcPeriod"/>
            </a:pPr>
            <a:r>
              <a:rPr lang="ja-JP" altLang="en-US" dirty="0"/>
              <a:t>課題</a:t>
            </a:r>
            <a:r>
              <a:rPr lang="ja-JP" altLang="en-US" dirty="0" smtClean="0"/>
              <a:t>文献（図書）を読んで，テーマについて論じる</a:t>
            </a:r>
            <a:endParaRPr lang="en-US" altLang="ja-JP" dirty="0" smtClean="0"/>
          </a:p>
          <a:p>
            <a:pPr marL="514350" indent="-514350">
              <a:buClr>
                <a:srgbClr val="0000CC"/>
              </a:buClr>
              <a:buFont typeface="+mj-lt"/>
              <a:buAutoNum type="romanUcPeriod"/>
            </a:pPr>
            <a:endParaRPr kumimoji="1" lang="en-US" altLang="ja-JP" dirty="0"/>
          </a:p>
          <a:p>
            <a:pPr marL="514350" indent="-514350">
              <a:buClr>
                <a:srgbClr val="0000CC"/>
              </a:buClr>
              <a:buFont typeface="+mj-lt"/>
              <a:buAutoNum type="romanUcPeriod"/>
            </a:pPr>
            <a:r>
              <a:rPr lang="ja-JP" altLang="en-US" dirty="0" smtClean="0"/>
              <a:t>あるテーマについて，調べてまとめる</a:t>
            </a:r>
            <a:endParaRPr lang="en-US" altLang="ja-JP" dirty="0" smtClean="0"/>
          </a:p>
          <a:p>
            <a:pPr marL="514350" indent="-514350">
              <a:buClr>
                <a:srgbClr val="0000CC"/>
              </a:buClr>
              <a:buFont typeface="+mj-lt"/>
              <a:buAutoNum type="romanUcPeriod"/>
            </a:pPr>
            <a:endParaRPr kumimoji="1" lang="en-US" altLang="ja-JP" dirty="0"/>
          </a:p>
          <a:p>
            <a:pPr marL="514350" indent="-514350">
              <a:buClr>
                <a:srgbClr val="0000CC"/>
              </a:buClr>
              <a:buFont typeface="+mj-lt"/>
              <a:buAutoNum type="romanUcPeriod"/>
            </a:pPr>
            <a:r>
              <a:rPr lang="ja-JP" altLang="en-US" dirty="0" smtClean="0"/>
              <a:t>あるテーマについて，自由に論じる</a:t>
            </a: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レポートの種類</a:t>
            </a:r>
            <a:endParaRPr kumimoji="1" lang="ja-JP" altLang="en-US" dirty="0"/>
          </a:p>
        </p:txBody>
      </p:sp>
    </p:spTree>
    <p:extLst>
      <p:ext uri="{BB962C8B-B14F-4D97-AF65-F5344CB8AC3E}">
        <p14:creationId xmlns:p14="http://schemas.microsoft.com/office/powerpoint/2010/main" val="1278704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899592" y="2780928"/>
            <a:ext cx="7408333" cy="3450696"/>
          </a:xfrm>
        </p:spPr>
        <p:txBody>
          <a:bodyPr/>
          <a:lstStyle/>
          <a:p>
            <a:pPr marL="514350" indent="-514350">
              <a:buClr>
                <a:srgbClr val="0000CC"/>
              </a:buClr>
              <a:buFont typeface="+mj-lt"/>
              <a:buAutoNum type="romanUcPeriod"/>
            </a:pPr>
            <a:r>
              <a:rPr lang="ja-JP" altLang="en-US" dirty="0">
                <a:solidFill>
                  <a:srgbClr val="FF0000"/>
                </a:solidFill>
              </a:rPr>
              <a:t>課題</a:t>
            </a:r>
            <a:r>
              <a:rPr lang="ja-JP" altLang="en-US" dirty="0" smtClean="0">
                <a:solidFill>
                  <a:srgbClr val="FF0000"/>
                </a:solidFill>
              </a:rPr>
              <a:t>文献（図書）を読んで，テーマについて論じる</a:t>
            </a:r>
            <a:endParaRPr lang="en-US" altLang="ja-JP" dirty="0" smtClean="0">
              <a:solidFill>
                <a:srgbClr val="FF0000"/>
              </a:solidFill>
            </a:endParaRPr>
          </a:p>
          <a:p>
            <a:pPr marL="514350" indent="-514350">
              <a:buClr>
                <a:srgbClr val="0000CC"/>
              </a:buClr>
              <a:buFont typeface="+mj-lt"/>
              <a:buAutoNum type="romanUcPeriod"/>
            </a:pPr>
            <a:endParaRPr kumimoji="1" lang="en-US" altLang="ja-JP" dirty="0"/>
          </a:p>
          <a:p>
            <a:pPr marL="514350" indent="-514350">
              <a:buClr>
                <a:srgbClr val="0000CC"/>
              </a:buClr>
              <a:buFont typeface="+mj-lt"/>
              <a:buAutoNum type="romanUcPeriod"/>
            </a:pPr>
            <a:r>
              <a:rPr lang="ja-JP" altLang="en-US" dirty="0" smtClean="0"/>
              <a:t>あるテーマについて，調べてまとめる</a:t>
            </a:r>
            <a:endParaRPr lang="en-US" altLang="ja-JP" dirty="0" smtClean="0"/>
          </a:p>
          <a:p>
            <a:pPr marL="514350" indent="-514350">
              <a:buClr>
                <a:srgbClr val="0000CC"/>
              </a:buClr>
              <a:buFont typeface="+mj-lt"/>
              <a:buAutoNum type="romanUcPeriod"/>
            </a:pPr>
            <a:endParaRPr kumimoji="1" lang="en-US" altLang="ja-JP" dirty="0"/>
          </a:p>
          <a:p>
            <a:pPr marL="514350" indent="-514350">
              <a:buClr>
                <a:srgbClr val="0000CC"/>
              </a:buClr>
              <a:buFont typeface="+mj-lt"/>
              <a:buAutoNum type="romanUcPeriod"/>
            </a:pPr>
            <a:r>
              <a:rPr lang="ja-JP" altLang="en-US" dirty="0" smtClean="0"/>
              <a:t>あるテーマについて，自由に論じる</a:t>
            </a: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レポートの種類</a:t>
            </a:r>
            <a:endParaRPr kumimoji="1" lang="ja-JP" altLang="en-US" dirty="0"/>
          </a:p>
        </p:txBody>
      </p:sp>
    </p:spTree>
    <p:extLst>
      <p:ext uri="{BB962C8B-B14F-4D97-AF65-F5344CB8AC3E}">
        <p14:creationId xmlns:p14="http://schemas.microsoft.com/office/powerpoint/2010/main" val="2183892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872067" y="2675467"/>
            <a:ext cx="7948405" cy="3450696"/>
          </a:xfrm>
        </p:spPr>
        <p:txBody>
          <a:bodyPr>
            <a:noAutofit/>
          </a:bodyPr>
          <a:lstStyle/>
          <a:p>
            <a:pPr>
              <a:buFont typeface="Wingdings" panose="05000000000000000000" pitchFamily="2" charset="2"/>
              <a:buChar char="Ø"/>
            </a:pPr>
            <a:r>
              <a:rPr kumimoji="1" lang="ja-JP" altLang="en-US" sz="2800" dirty="0" smtClean="0"/>
              <a:t>書籍の場合，最初に「はじめに」と「おわり」を</a:t>
            </a:r>
            <a:endParaRPr kumimoji="1" lang="en-US" altLang="ja-JP" sz="2800" dirty="0" smtClean="0"/>
          </a:p>
          <a:p>
            <a:pPr marL="0" indent="0">
              <a:buNone/>
            </a:pPr>
            <a:r>
              <a:rPr lang="en-US" altLang="ja-JP" sz="2800" dirty="0" smtClean="0"/>
              <a:t>    </a:t>
            </a:r>
            <a:r>
              <a:rPr kumimoji="1" lang="ja-JP" altLang="en-US" sz="2800" dirty="0" smtClean="0"/>
              <a:t>読んで</a:t>
            </a:r>
            <a:r>
              <a:rPr lang="ja-JP" altLang="en-US" sz="2800" dirty="0" smtClean="0"/>
              <a:t> 全体の</a:t>
            </a:r>
            <a:r>
              <a:rPr lang="ja-JP" altLang="en-US" sz="2800" dirty="0"/>
              <a:t>概要を</a:t>
            </a:r>
            <a:r>
              <a:rPr lang="ja-JP" altLang="en-US" sz="2800" dirty="0" smtClean="0"/>
              <a:t>つかむ</a:t>
            </a:r>
            <a:endParaRPr lang="en-US" altLang="ja-JP" sz="2800" dirty="0" smtClean="0"/>
          </a:p>
          <a:p>
            <a:pPr>
              <a:buFont typeface="Wingdings" panose="05000000000000000000" pitchFamily="2" charset="2"/>
              <a:buChar char="Ø"/>
            </a:pPr>
            <a:endParaRPr lang="en-US" altLang="ja-JP" sz="2800" dirty="0" smtClean="0"/>
          </a:p>
          <a:p>
            <a:pPr>
              <a:buFont typeface="Wingdings" panose="05000000000000000000" pitchFamily="2" charset="2"/>
              <a:buChar char="Ø"/>
            </a:pPr>
            <a:r>
              <a:rPr lang="ja-JP" altLang="en-US" sz="2800" dirty="0" smtClean="0"/>
              <a:t>課題文献の内容は</a:t>
            </a:r>
            <a:r>
              <a:rPr kumimoji="1" lang="ja-JP" altLang="en-US" sz="2800" dirty="0" smtClean="0"/>
              <a:t>，講義内容と関連付けて考える</a:t>
            </a:r>
            <a:endParaRPr kumimoji="1" lang="en-US" altLang="ja-JP" sz="2800" dirty="0" smtClean="0"/>
          </a:p>
          <a:p>
            <a:pPr>
              <a:buFont typeface="Wingdings" panose="05000000000000000000" pitchFamily="2" charset="2"/>
              <a:buChar char="Ø"/>
            </a:pPr>
            <a:endParaRPr lang="en-US" altLang="ja-JP" sz="2800" dirty="0"/>
          </a:p>
          <a:p>
            <a:pPr>
              <a:buFont typeface="Wingdings" panose="05000000000000000000" pitchFamily="2" charset="2"/>
              <a:buChar char="Ø"/>
            </a:pPr>
            <a:r>
              <a:rPr kumimoji="1" lang="ja-JP" altLang="en-US" sz="2800" dirty="0" smtClean="0"/>
              <a:t>付箋を貼りながら読んでいく</a:t>
            </a:r>
            <a:endParaRPr kumimoji="1" lang="ja-JP" altLang="en-US" sz="2800" dirty="0"/>
          </a:p>
        </p:txBody>
      </p:sp>
      <p:sp>
        <p:nvSpPr>
          <p:cNvPr id="3" name="タイトル 2"/>
          <p:cNvSpPr>
            <a:spLocks noGrp="1"/>
          </p:cNvSpPr>
          <p:nvPr>
            <p:ph type="title"/>
          </p:nvPr>
        </p:nvSpPr>
        <p:spPr>
          <a:xfrm>
            <a:off x="467544" y="620688"/>
            <a:ext cx="8229600" cy="1252728"/>
          </a:xfrm>
        </p:spPr>
        <p:txBody>
          <a:bodyPr>
            <a:normAutofit fontScale="90000"/>
          </a:bodyPr>
          <a:lstStyle/>
          <a:p>
            <a:pPr algn="l"/>
            <a:r>
              <a:rPr lang="ja-JP" altLang="en-US" dirty="0"/>
              <a:t>課題文献（図書）を</a:t>
            </a:r>
            <a:r>
              <a:rPr lang="ja-JP" altLang="en-US" dirty="0" smtClean="0"/>
              <a:t>読んで</a:t>
            </a:r>
            <a:r>
              <a:rPr lang="en-US" altLang="ja-JP" dirty="0" smtClean="0"/>
              <a:t/>
            </a:r>
            <a:br>
              <a:rPr lang="en-US" altLang="ja-JP" dirty="0" smtClean="0"/>
            </a:br>
            <a:r>
              <a:rPr lang="ja-JP" altLang="en-US" dirty="0" smtClean="0"/>
              <a:t>テーマ</a:t>
            </a:r>
            <a:r>
              <a:rPr lang="ja-JP" altLang="en-US" dirty="0"/>
              <a:t>について論じる</a:t>
            </a:r>
            <a:br>
              <a:rPr lang="ja-JP" altLang="en-US" dirty="0"/>
            </a:br>
            <a:endParaRPr kumimoji="1" lang="ja-JP" altLang="en-US" dirty="0"/>
          </a:p>
        </p:txBody>
      </p:sp>
    </p:spTree>
    <p:extLst>
      <p:ext uri="{BB962C8B-B14F-4D97-AF65-F5344CB8AC3E}">
        <p14:creationId xmlns:p14="http://schemas.microsoft.com/office/powerpoint/2010/main" val="3109007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95536" y="2132856"/>
            <a:ext cx="7408333" cy="4392488"/>
          </a:xfrm>
        </p:spPr>
        <p:txBody>
          <a:bodyPr>
            <a:normAutofit lnSpcReduction="10000"/>
          </a:bodyPr>
          <a:lstStyle/>
          <a:p>
            <a:r>
              <a:rPr kumimoji="1" lang="ja-JP" altLang="en-US" dirty="0" smtClean="0">
                <a:solidFill>
                  <a:srgbClr val="7030A0"/>
                </a:solidFill>
              </a:rPr>
              <a:t>著者の主張が強く感じられる箇所</a:t>
            </a:r>
            <a:endParaRPr kumimoji="1" lang="en-US" altLang="ja-JP" dirty="0" smtClean="0">
              <a:solidFill>
                <a:srgbClr val="7030A0"/>
              </a:solidFill>
            </a:endParaRPr>
          </a:p>
          <a:p>
            <a:endParaRPr lang="en-US" altLang="ja-JP" dirty="0" smtClean="0"/>
          </a:p>
          <a:p>
            <a:r>
              <a:rPr lang="ja-JP" altLang="en-US" dirty="0" smtClean="0">
                <a:solidFill>
                  <a:srgbClr val="7030A0"/>
                </a:solidFill>
              </a:rPr>
              <a:t>感動した</a:t>
            </a:r>
            <a:endParaRPr lang="en-US" altLang="ja-JP" dirty="0" smtClean="0">
              <a:solidFill>
                <a:srgbClr val="7030A0"/>
              </a:solidFill>
            </a:endParaRPr>
          </a:p>
          <a:p>
            <a:pPr marL="0" indent="0">
              <a:buNone/>
            </a:pPr>
            <a:r>
              <a:rPr lang="ja-JP" altLang="en-US" dirty="0" smtClean="0"/>
              <a:t>　　　　　心にグッときた。ものの見方が変わった</a:t>
            </a:r>
            <a:endParaRPr lang="en-US" altLang="ja-JP" dirty="0"/>
          </a:p>
          <a:p>
            <a:r>
              <a:rPr kumimoji="1" lang="ja-JP" altLang="en-US" dirty="0" smtClean="0">
                <a:solidFill>
                  <a:srgbClr val="7030A0"/>
                </a:solidFill>
              </a:rPr>
              <a:t>共感した</a:t>
            </a:r>
            <a:endParaRPr kumimoji="1" lang="en-US" altLang="ja-JP" dirty="0" smtClean="0">
              <a:solidFill>
                <a:srgbClr val="7030A0"/>
              </a:solidFill>
            </a:endParaRPr>
          </a:p>
          <a:p>
            <a:pPr marL="0" indent="0">
              <a:buNone/>
            </a:pPr>
            <a:r>
              <a:rPr lang="ja-JP" altLang="en-US" dirty="0" smtClean="0"/>
              <a:t>　　　　　まったく、そのとおり。強く同意します</a:t>
            </a:r>
            <a:endParaRPr lang="en-US" altLang="ja-JP" dirty="0"/>
          </a:p>
          <a:p>
            <a:r>
              <a:rPr lang="ja-JP" altLang="en-US" dirty="0">
                <a:solidFill>
                  <a:srgbClr val="7030A0"/>
                </a:solidFill>
              </a:rPr>
              <a:t>びっくり</a:t>
            </a:r>
            <a:r>
              <a:rPr kumimoji="1" lang="ja-JP" altLang="en-US" dirty="0" smtClean="0">
                <a:solidFill>
                  <a:srgbClr val="7030A0"/>
                </a:solidFill>
              </a:rPr>
              <a:t>した</a:t>
            </a:r>
            <a:endParaRPr kumimoji="1" lang="en-US" altLang="ja-JP" dirty="0" smtClean="0">
              <a:solidFill>
                <a:srgbClr val="7030A0"/>
              </a:solidFill>
            </a:endParaRPr>
          </a:p>
          <a:p>
            <a:pPr marL="0" indent="0">
              <a:buNone/>
            </a:pPr>
            <a:r>
              <a:rPr lang="ja-JP" altLang="en-US" dirty="0"/>
              <a:t>　</a:t>
            </a:r>
            <a:r>
              <a:rPr lang="ja-JP" altLang="en-US" dirty="0" smtClean="0"/>
              <a:t>　　　　それはすごい。初めて知った。</a:t>
            </a:r>
            <a:endParaRPr lang="en-US" altLang="ja-JP" dirty="0"/>
          </a:p>
          <a:p>
            <a:r>
              <a:rPr kumimoji="1" lang="ja-JP" altLang="en-US" dirty="0" smtClean="0">
                <a:solidFill>
                  <a:srgbClr val="7030A0"/>
                </a:solidFill>
              </a:rPr>
              <a:t>反感，反発を感じた</a:t>
            </a:r>
            <a:endParaRPr kumimoji="1" lang="en-US" altLang="ja-JP" dirty="0" smtClean="0">
              <a:solidFill>
                <a:srgbClr val="7030A0"/>
              </a:solidFill>
            </a:endParaRPr>
          </a:p>
          <a:p>
            <a:pPr marL="0" indent="0">
              <a:buNone/>
            </a:pPr>
            <a:r>
              <a:rPr lang="ja-JP" altLang="en-US" dirty="0" smtClean="0"/>
              <a:t>　　　　　納得がいかない。不自然に思える。反論がある。</a:t>
            </a: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付箋のポイント</a:t>
            </a:r>
            <a:endParaRPr kumimoji="1" lang="ja-JP" altLang="en-US" dirty="0"/>
          </a:p>
        </p:txBody>
      </p:sp>
    </p:spTree>
    <p:extLst>
      <p:ext uri="{BB962C8B-B14F-4D97-AF65-F5344CB8AC3E}">
        <p14:creationId xmlns:p14="http://schemas.microsoft.com/office/powerpoint/2010/main" val="4138276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899592" y="2780928"/>
            <a:ext cx="7408333" cy="3450696"/>
          </a:xfrm>
        </p:spPr>
        <p:txBody>
          <a:bodyPr/>
          <a:lstStyle/>
          <a:p>
            <a:pPr marL="514350" indent="-514350">
              <a:buClr>
                <a:srgbClr val="0000CC"/>
              </a:buClr>
              <a:buFont typeface="+mj-lt"/>
              <a:buAutoNum type="romanUcPeriod"/>
            </a:pPr>
            <a:r>
              <a:rPr lang="ja-JP" altLang="en-US" dirty="0"/>
              <a:t>課題</a:t>
            </a:r>
            <a:r>
              <a:rPr lang="ja-JP" altLang="en-US" dirty="0" smtClean="0"/>
              <a:t>文献（図書）を読んで，テーマについて論じる</a:t>
            </a:r>
            <a:endParaRPr lang="en-US" altLang="ja-JP" dirty="0" smtClean="0"/>
          </a:p>
          <a:p>
            <a:pPr marL="514350" indent="-514350">
              <a:buClr>
                <a:srgbClr val="0000CC"/>
              </a:buClr>
              <a:buFont typeface="+mj-lt"/>
              <a:buAutoNum type="romanUcPeriod"/>
            </a:pPr>
            <a:endParaRPr kumimoji="1" lang="en-US" altLang="ja-JP" dirty="0"/>
          </a:p>
          <a:p>
            <a:pPr marL="514350" indent="-514350">
              <a:buClr>
                <a:srgbClr val="0000CC"/>
              </a:buClr>
              <a:buFont typeface="+mj-lt"/>
              <a:buAutoNum type="romanUcPeriod"/>
            </a:pPr>
            <a:r>
              <a:rPr lang="ja-JP" altLang="en-US" dirty="0" smtClean="0">
                <a:solidFill>
                  <a:srgbClr val="FF0000"/>
                </a:solidFill>
              </a:rPr>
              <a:t>あるテーマについて，調べてまとめる</a:t>
            </a:r>
            <a:endParaRPr lang="en-US" altLang="ja-JP" dirty="0" smtClean="0">
              <a:solidFill>
                <a:srgbClr val="FF0000"/>
              </a:solidFill>
            </a:endParaRPr>
          </a:p>
          <a:p>
            <a:pPr marL="514350" indent="-514350">
              <a:buClr>
                <a:srgbClr val="0000CC"/>
              </a:buClr>
              <a:buFont typeface="+mj-lt"/>
              <a:buAutoNum type="romanUcPeriod"/>
            </a:pPr>
            <a:endParaRPr kumimoji="1" lang="en-US" altLang="ja-JP" dirty="0"/>
          </a:p>
          <a:p>
            <a:pPr marL="514350" indent="-514350">
              <a:buClr>
                <a:srgbClr val="0000CC"/>
              </a:buClr>
              <a:buFont typeface="+mj-lt"/>
              <a:buAutoNum type="romanUcPeriod"/>
            </a:pPr>
            <a:r>
              <a:rPr lang="ja-JP" altLang="en-US" dirty="0" smtClean="0"/>
              <a:t>あるテーマについて，自由に論じる</a:t>
            </a:r>
            <a:endParaRPr kumimoji="1" lang="ja-JP" altLang="en-US" dirty="0"/>
          </a:p>
        </p:txBody>
      </p:sp>
      <p:sp>
        <p:nvSpPr>
          <p:cNvPr id="3" name="タイトル 2"/>
          <p:cNvSpPr>
            <a:spLocks noGrp="1"/>
          </p:cNvSpPr>
          <p:nvPr>
            <p:ph type="title"/>
          </p:nvPr>
        </p:nvSpPr>
        <p:spPr/>
        <p:txBody>
          <a:bodyPr/>
          <a:lstStyle/>
          <a:p>
            <a:pPr algn="l"/>
            <a:r>
              <a:rPr kumimoji="1" lang="ja-JP" altLang="en-US" dirty="0" smtClean="0"/>
              <a:t>レポートの種類</a:t>
            </a:r>
            <a:endParaRPr kumimoji="1" lang="ja-JP" altLang="en-US" dirty="0"/>
          </a:p>
        </p:txBody>
      </p:sp>
    </p:spTree>
    <p:extLst>
      <p:ext uri="{BB962C8B-B14F-4D97-AF65-F5344CB8AC3E}">
        <p14:creationId xmlns:p14="http://schemas.microsoft.com/office/powerpoint/2010/main" val="25679280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251520" y="2276872"/>
            <a:ext cx="8712968" cy="4176464"/>
          </a:xfrm>
        </p:spPr>
        <p:txBody>
          <a:bodyPr>
            <a:normAutofit fontScale="92500" lnSpcReduction="10000"/>
          </a:bodyPr>
          <a:lstStyle/>
          <a:p>
            <a:r>
              <a:rPr lang="ja-JP" altLang="en-US" dirty="0">
                <a:solidFill>
                  <a:srgbClr val="7030A0"/>
                </a:solidFill>
              </a:rPr>
              <a:t>事典</a:t>
            </a:r>
            <a:r>
              <a:rPr lang="ja-JP" altLang="en-US" dirty="0" smtClean="0">
                <a:solidFill>
                  <a:srgbClr val="7030A0"/>
                </a:solidFill>
              </a:rPr>
              <a:t>を調べる</a:t>
            </a:r>
            <a:endParaRPr lang="en-US" altLang="ja-JP" dirty="0" smtClean="0">
              <a:solidFill>
                <a:srgbClr val="7030A0"/>
              </a:solidFill>
            </a:endParaRPr>
          </a:p>
          <a:p>
            <a:pPr marL="0" indent="0">
              <a:buNone/>
            </a:pPr>
            <a:r>
              <a:rPr lang="ja-JP" altLang="en-US" dirty="0" smtClean="0">
                <a:solidFill>
                  <a:srgbClr val="0000CC"/>
                </a:solidFill>
              </a:rPr>
              <a:t>　　　</a:t>
            </a:r>
            <a:r>
              <a:rPr lang="ja-JP" altLang="en-US" dirty="0" smtClean="0"/>
              <a:t>テーマ</a:t>
            </a:r>
            <a:r>
              <a:rPr lang="ja-JP" altLang="en-US" dirty="0"/>
              <a:t>について</a:t>
            </a:r>
            <a:r>
              <a:rPr lang="ja-JP" altLang="en-US" dirty="0" smtClean="0"/>
              <a:t>の大まかな概要を，入手できる。</a:t>
            </a:r>
            <a:endParaRPr lang="en-US" altLang="ja-JP" dirty="0" smtClean="0"/>
          </a:p>
          <a:p>
            <a:pPr marL="0" indent="0">
              <a:buNone/>
            </a:pPr>
            <a:r>
              <a:rPr lang="ja-JP" altLang="en-US" dirty="0"/>
              <a:t>　</a:t>
            </a:r>
            <a:r>
              <a:rPr lang="ja-JP" altLang="en-US" dirty="0" smtClean="0"/>
              <a:t>　　信頼できる百科事典などにあたる</a:t>
            </a:r>
            <a:r>
              <a:rPr lang="ja-JP" altLang="en-US" dirty="0"/>
              <a:t>と</a:t>
            </a:r>
            <a:r>
              <a:rPr lang="ja-JP" altLang="en-US" dirty="0" smtClean="0"/>
              <a:t>良い。</a:t>
            </a:r>
            <a:endParaRPr lang="en-US" altLang="ja-JP" dirty="0" smtClean="0"/>
          </a:p>
          <a:p>
            <a:pPr marL="0" indent="0">
              <a:buNone/>
            </a:pPr>
            <a:r>
              <a:rPr lang="ja-JP" altLang="en-US" dirty="0"/>
              <a:t>　</a:t>
            </a:r>
            <a:r>
              <a:rPr lang="ja-JP" altLang="en-US" dirty="0" smtClean="0"/>
              <a:t>　　辞書</a:t>
            </a:r>
            <a:r>
              <a:rPr lang="ja-JP" altLang="en-US" dirty="0"/>
              <a:t>は簡単な説明にとどまるため，レポートには不向き。</a:t>
            </a:r>
          </a:p>
          <a:p>
            <a:pPr marL="0" indent="0">
              <a:buNone/>
            </a:pPr>
            <a:r>
              <a:rPr lang="ja-JP" altLang="en-US" dirty="0" smtClean="0">
                <a:solidFill>
                  <a:srgbClr val="7030A0"/>
                </a:solidFill>
              </a:rPr>
              <a:t>　　</a:t>
            </a:r>
            <a:r>
              <a:rPr lang="ja-JP" altLang="en-US" dirty="0">
                <a:solidFill>
                  <a:srgbClr val="7030A0"/>
                </a:solidFill>
              </a:rPr>
              <a:t>　</a:t>
            </a:r>
            <a:r>
              <a:rPr lang="ja-JP" altLang="en-US" dirty="0" smtClean="0">
                <a:solidFill>
                  <a:srgbClr val="7030A0"/>
                </a:solidFill>
              </a:rPr>
              <a:t>　</a:t>
            </a:r>
            <a:r>
              <a:rPr lang="ja-JP" altLang="en-US" dirty="0" smtClean="0"/>
              <a:t>Ｅｘ．ジャパンナレッジ</a:t>
            </a:r>
            <a:endParaRPr lang="en-US" altLang="ja-JP" dirty="0" smtClean="0"/>
          </a:p>
          <a:p>
            <a:pPr marL="0" indent="0">
              <a:buNone/>
            </a:pPr>
            <a:endParaRPr lang="ja-JP" altLang="en-US" dirty="0"/>
          </a:p>
          <a:p>
            <a:r>
              <a:rPr lang="ja-JP" altLang="en-US" dirty="0" smtClean="0">
                <a:solidFill>
                  <a:srgbClr val="7030A0"/>
                </a:solidFill>
              </a:rPr>
              <a:t>入門書を調べる</a:t>
            </a:r>
            <a:endParaRPr lang="en-US" altLang="ja-JP" dirty="0" smtClean="0">
              <a:solidFill>
                <a:srgbClr val="7030A0"/>
              </a:solidFill>
            </a:endParaRPr>
          </a:p>
          <a:p>
            <a:pPr marL="0" indent="0">
              <a:buNone/>
            </a:pPr>
            <a:r>
              <a:rPr lang="ja-JP" altLang="en-US" dirty="0" smtClean="0"/>
              <a:t>　　　テーマについての詳細な情報を，コンパクトに入手できる。</a:t>
            </a:r>
            <a:endParaRPr lang="en-US" altLang="ja-JP" dirty="0" smtClean="0"/>
          </a:p>
          <a:p>
            <a:pPr marL="0" indent="0">
              <a:buNone/>
            </a:pPr>
            <a:r>
              <a:rPr lang="ja-JP" altLang="en-US" dirty="0"/>
              <a:t>　</a:t>
            </a:r>
            <a:r>
              <a:rPr lang="ja-JP" altLang="en-US" dirty="0" smtClean="0"/>
              <a:t>　　シラバスで紹介されている入門書や新書など</a:t>
            </a:r>
            <a:r>
              <a:rPr lang="ja-JP" altLang="en-US" dirty="0"/>
              <a:t>に</a:t>
            </a:r>
            <a:r>
              <a:rPr lang="ja-JP" altLang="en-US" dirty="0" smtClean="0"/>
              <a:t>あたると良い。</a:t>
            </a:r>
            <a:endParaRPr lang="en-US" altLang="ja-JP" dirty="0" smtClean="0"/>
          </a:p>
          <a:p>
            <a:pPr marL="0" indent="0">
              <a:buNone/>
            </a:pPr>
            <a:r>
              <a:rPr lang="ja-JP" altLang="en-US" dirty="0" smtClean="0"/>
              <a:t>　　　専門書は，話題が細分化されているので，いきなり読むのは</a:t>
            </a:r>
            <a:endParaRPr lang="en-US" altLang="ja-JP" dirty="0" smtClean="0"/>
          </a:p>
          <a:p>
            <a:pPr marL="0" indent="0">
              <a:buNone/>
            </a:pPr>
            <a:r>
              <a:rPr lang="ja-JP" altLang="en-US" dirty="0"/>
              <a:t>　</a:t>
            </a:r>
            <a:r>
              <a:rPr lang="ja-JP" altLang="en-US" dirty="0" smtClean="0"/>
              <a:t>　　無謀。</a:t>
            </a:r>
            <a:endParaRPr lang="en-US" altLang="ja-JP" dirty="0"/>
          </a:p>
        </p:txBody>
      </p:sp>
      <p:sp>
        <p:nvSpPr>
          <p:cNvPr id="3" name="タイトル 2"/>
          <p:cNvSpPr>
            <a:spLocks noGrp="1"/>
          </p:cNvSpPr>
          <p:nvPr>
            <p:ph type="title"/>
          </p:nvPr>
        </p:nvSpPr>
        <p:spPr/>
        <p:txBody>
          <a:bodyPr>
            <a:normAutofit fontScale="90000"/>
          </a:bodyPr>
          <a:lstStyle/>
          <a:p>
            <a:pPr algn="l"/>
            <a:r>
              <a:rPr lang="ja-JP" altLang="en-US" dirty="0"/>
              <a:t>あるテーマについて，調べてまとめる</a:t>
            </a:r>
            <a:br>
              <a:rPr lang="ja-JP" altLang="en-US" dirty="0"/>
            </a:br>
            <a:endParaRPr kumimoji="1" lang="ja-JP" altLang="en-US" dirty="0"/>
          </a:p>
        </p:txBody>
      </p:sp>
    </p:spTree>
    <p:extLst>
      <p:ext uri="{BB962C8B-B14F-4D97-AF65-F5344CB8AC3E}">
        <p14:creationId xmlns:p14="http://schemas.microsoft.com/office/powerpoint/2010/main" val="36211965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ウェーブ">
  <a:themeElements>
    <a:clrScheme name="ウェーブ">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ウェーブ">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ェーブ">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1454</TotalTime>
  <Words>918</Words>
  <Application>Microsoft Office PowerPoint</Application>
  <PresentationFormat>画面に合わせる (4:3)</PresentationFormat>
  <Paragraphs>245</Paragraphs>
  <Slides>32</Slides>
  <Notes>2</Notes>
  <HiddenSlides>0</HiddenSlides>
  <MMClips>0</MMClips>
  <ScaleCrop>false</ScaleCrop>
  <HeadingPairs>
    <vt:vector size="4" baseType="variant">
      <vt:variant>
        <vt:lpstr>テーマ</vt:lpstr>
      </vt:variant>
      <vt:variant>
        <vt:i4>1</vt:i4>
      </vt:variant>
      <vt:variant>
        <vt:lpstr>スライド タイトル</vt:lpstr>
      </vt:variant>
      <vt:variant>
        <vt:i4>32</vt:i4>
      </vt:variant>
    </vt:vector>
  </HeadingPairs>
  <TitlesOfParts>
    <vt:vector size="33" baseType="lpstr">
      <vt:lpstr>ウェーブ</vt:lpstr>
      <vt:lpstr>レポート作成のコツ</vt:lpstr>
      <vt:lpstr>レポートとは</vt:lpstr>
      <vt:lpstr>レポートと作文の違い</vt:lpstr>
      <vt:lpstr>レポートの種類</vt:lpstr>
      <vt:lpstr>レポートの種類</vt:lpstr>
      <vt:lpstr>課題文献（図書）を読んで テーマについて論じる </vt:lpstr>
      <vt:lpstr>付箋のポイント</vt:lpstr>
      <vt:lpstr>レポートの種類</vt:lpstr>
      <vt:lpstr>あるテーマについて，調べてまとめる </vt:lpstr>
      <vt:lpstr>あるテーマについて，調べてまとめる </vt:lpstr>
      <vt:lpstr>CiNii Article</vt:lpstr>
      <vt:lpstr>演習</vt:lpstr>
      <vt:lpstr>演習</vt:lpstr>
      <vt:lpstr>レポート作成のコツ</vt:lpstr>
      <vt:lpstr>レポートの種類</vt:lpstr>
      <vt:lpstr>あるテーマについて，自由に論じる</vt:lpstr>
      <vt:lpstr>あるテーマについて，自由に論じる</vt:lpstr>
      <vt:lpstr>あるテーマについて，自由に論じる</vt:lpstr>
      <vt:lpstr>あるテーマについて，自由に論じる</vt:lpstr>
      <vt:lpstr>あるテーマについて，自由に論じる</vt:lpstr>
      <vt:lpstr>あるテーマについて，自由に論じる</vt:lpstr>
      <vt:lpstr>あるテーマについて，自由に論じる</vt:lpstr>
      <vt:lpstr>レポートにおける客観的とは</vt:lpstr>
      <vt:lpstr>レポートにおける論理的とは</vt:lpstr>
      <vt:lpstr>あるテーマについて，自由に論じる</vt:lpstr>
      <vt:lpstr>問いを設定するには</vt:lpstr>
      <vt:lpstr>批判的思考の基本</vt:lpstr>
      <vt:lpstr>批判的思考の基本</vt:lpstr>
      <vt:lpstr>批判的思考の基本</vt:lpstr>
      <vt:lpstr>演習</vt:lpstr>
      <vt:lpstr>レポートのまとめ方</vt:lpstr>
      <vt:lpstr>レポートのまとめ方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医学生の学術情報活用演習</dc:title>
  <dc:creator>toho-h</dc:creator>
  <cp:lastModifiedBy>toho-h</cp:lastModifiedBy>
  <cp:revision>82</cp:revision>
  <cp:lastPrinted>2015-05-08T05:58:47Z</cp:lastPrinted>
  <dcterms:created xsi:type="dcterms:W3CDTF">2015-05-01T04:29:08Z</dcterms:created>
  <dcterms:modified xsi:type="dcterms:W3CDTF">2015-05-08T23:46:29Z</dcterms:modified>
</cp:coreProperties>
</file>